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467" r:id="rId2"/>
    <p:sldId id="462" r:id="rId3"/>
    <p:sldId id="475" r:id="rId4"/>
    <p:sldId id="497" r:id="rId5"/>
    <p:sldId id="479" r:id="rId6"/>
    <p:sldId id="496" r:id="rId7"/>
    <p:sldId id="476" r:id="rId8"/>
    <p:sldId id="500" r:id="rId9"/>
    <p:sldId id="646" r:id="rId10"/>
    <p:sldId id="648" r:id="rId11"/>
    <p:sldId id="307" r:id="rId12"/>
    <p:sldId id="309" r:id="rId13"/>
    <p:sldId id="311" r:id="rId14"/>
    <p:sldId id="647" r:id="rId15"/>
    <p:sldId id="650" r:id="rId16"/>
    <p:sldId id="652" r:id="rId17"/>
    <p:sldId id="651" r:id="rId18"/>
    <p:sldId id="661" r:id="rId19"/>
    <p:sldId id="662" r:id="rId20"/>
    <p:sldId id="659" r:id="rId21"/>
    <p:sldId id="658" r:id="rId22"/>
    <p:sldId id="492" r:id="rId23"/>
    <p:sldId id="644" r:id="rId24"/>
    <p:sldId id="645" r:id="rId25"/>
    <p:sldId id="643" r:id="rId26"/>
    <p:sldId id="477" r:id="rId27"/>
    <p:sldId id="506" r:id="rId28"/>
    <p:sldId id="483" r:id="rId29"/>
    <p:sldId id="504" r:id="rId30"/>
    <p:sldId id="486" r:id="rId31"/>
    <p:sldId id="663" r:id="rId32"/>
    <p:sldId id="463" r:id="rId33"/>
    <p:sldId id="664" r:id="rId34"/>
    <p:sldId id="474" r:id="rId35"/>
    <p:sldId id="469" r:id="rId36"/>
    <p:sldId id="642" r:id="rId37"/>
    <p:sldId id="641" r:id="rId38"/>
    <p:sldId id="478" r:id="rId39"/>
    <p:sldId id="439" r:id="rId40"/>
    <p:sldId id="482" r:id="rId41"/>
    <p:sldId id="443" r:id="rId42"/>
    <p:sldId id="501" r:id="rId43"/>
    <p:sldId id="436" r:id="rId44"/>
    <p:sldId id="466" r:id="rId45"/>
    <p:sldId id="435" r:id="rId46"/>
    <p:sldId id="444" r:id="rId47"/>
    <p:sldId id="317" r:id="rId48"/>
    <p:sldId id="649" r:id="rId49"/>
    <p:sldId id="437"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2EC"/>
    <a:srgbClr val="DCE6F2"/>
    <a:srgbClr val="FFEEEE"/>
    <a:srgbClr val="403B3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95" autoAdjust="0"/>
    <p:restoredTop sz="78862" autoAdjust="0"/>
  </p:normalViewPr>
  <p:slideViewPr>
    <p:cSldViewPr snapToGrid="0" snapToObjects="1">
      <p:cViewPr varScale="1">
        <p:scale>
          <a:sx n="122" d="100"/>
          <a:sy n="122" d="100"/>
        </p:scale>
        <p:origin x="448" y="192"/>
      </p:cViewPr>
      <p:guideLst>
        <p:guide orient="horz" pos="162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E86513-3002-6F44-A882-71BDD8A55E2C}" type="datetimeFigureOut">
              <a:rPr lang="en-US" smtClean="0"/>
              <a:t>5/23/20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B91BF2-6347-7E43-8D88-61FF90024FB1}" type="slidenum">
              <a:rPr lang="en-US" smtClean="0"/>
              <a:t>‹#›</a:t>
            </a:fld>
            <a:endParaRPr lang="en-US"/>
          </a:p>
        </p:txBody>
      </p:sp>
    </p:spTree>
    <p:extLst>
      <p:ext uri="{BB962C8B-B14F-4D97-AF65-F5344CB8AC3E}">
        <p14:creationId xmlns:p14="http://schemas.microsoft.com/office/powerpoint/2010/main" val="21688196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B91BF2-6347-7E43-8D88-61FF90024FB1}" type="slidenum">
              <a:rPr lang="en-US" smtClean="0"/>
              <a:t>1</a:t>
            </a:fld>
            <a:endParaRPr lang="en-US"/>
          </a:p>
        </p:txBody>
      </p:sp>
    </p:spTree>
    <p:extLst>
      <p:ext uri="{BB962C8B-B14F-4D97-AF65-F5344CB8AC3E}">
        <p14:creationId xmlns:p14="http://schemas.microsoft.com/office/powerpoint/2010/main" val="1517811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15</a:t>
            </a:fld>
            <a:endParaRPr lang="en-US"/>
          </a:p>
        </p:txBody>
      </p:sp>
    </p:spTree>
    <p:extLst>
      <p:ext uri="{BB962C8B-B14F-4D97-AF65-F5344CB8AC3E}">
        <p14:creationId xmlns:p14="http://schemas.microsoft.com/office/powerpoint/2010/main" val="31003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16</a:t>
            </a:fld>
            <a:endParaRPr lang="en-US"/>
          </a:p>
        </p:txBody>
      </p:sp>
    </p:spTree>
    <p:extLst>
      <p:ext uri="{BB962C8B-B14F-4D97-AF65-F5344CB8AC3E}">
        <p14:creationId xmlns:p14="http://schemas.microsoft.com/office/powerpoint/2010/main" val="137454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17</a:t>
            </a:fld>
            <a:endParaRPr lang="en-US"/>
          </a:p>
        </p:txBody>
      </p:sp>
    </p:spTree>
    <p:extLst>
      <p:ext uri="{BB962C8B-B14F-4D97-AF65-F5344CB8AC3E}">
        <p14:creationId xmlns:p14="http://schemas.microsoft.com/office/powerpoint/2010/main" val="1887517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r>
              <a:rPr lang="en-US" dirty="0"/>
              <a:t>\</a:t>
            </a:r>
            <a:r>
              <a:rPr lang="en-US" dirty="0" err="1"/>
              <a:t>usepackage</a:t>
            </a:r>
            <a:r>
              <a:rPr lang="en-US" dirty="0"/>
              <a:t>{</a:t>
            </a:r>
            <a:r>
              <a:rPr lang="en-US" dirty="0" err="1"/>
              <a:t>bm</a:t>
            </a:r>
            <a:r>
              <a:rPr lang="en-US" dirty="0"/>
              <a:t>}</a:t>
            </a:r>
          </a:p>
          <a:p>
            <a:pPr marL="192024" marR="0" lvl="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 % Good, but want to handle sizing and | spacing?</a:t>
            </a:r>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scriptsize</a:t>
            </a:r>
            <a:r>
              <a:rPr lang="en-US" sz="1200" kern="1200" dirty="0">
                <a:solidFill>
                  <a:schemeClr val="tx1"/>
                </a:solidFill>
                <a:effectLst/>
                <a:latin typeface="+mn-lt"/>
                <a:ea typeface="+mn-ea"/>
                <a:cs typeface="+mn-cs"/>
              </a:rPr>
              <a:t> 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(A|B,I)} = \frac{{\color{blue}\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(B|A,I)}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(A|I)}}{\</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(B|A)}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{\color{red}\underbrace{\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(x |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{posterior}}}</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{\color{blue}\underbrace{\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x,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a:t>
            </a:r>
          </a:p>
          <a:p>
            <a:r>
              <a:rPr lang="en-US" sz="1200" kern="1200" dirty="0">
                <a:solidFill>
                  <a:schemeClr val="tx1"/>
                </a:solidFill>
                <a:effectLst/>
                <a:latin typeface="+mn-lt"/>
                <a:ea typeface="+mn-ea"/>
                <a:cs typeface="+mn-cs"/>
              </a:rPr>
              <a:t>\times</a:t>
            </a:r>
          </a:p>
          <a:p>
            <a:r>
              <a:rPr lang="en-US" sz="1200" kern="1200" dirty="0">
                <a:solidFill>
                  <a:schemeClr val="tx1"/>
                </a:solidFill>
                <a:effectLst/>
                <a:latin typeface="+mn-lt"/>
                <a:ea typeface="+mn-ea"/>
                <a:cs typeface="+mn-cs"/>
              </a:rPr>
              <a:t>{\color[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]{0.000000,0.493151,0.000000}\underbrace{\</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{data} | I)}_{\</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{prior}}}</a:t>
            </a:r>
          </a:p>
          <a:p>
            <a:pPr marL="192024" indent="-192024">
              <a:spcAft>
                <a:spcPts val="600"/>
              </a:spcAft>
              <a:buFont typeface="Arial"/>
              <a:buChar char="•"/>
            </a:pPr>
            <a:endParaRPr lang="en-US" dirty="0"/>
          </a:p>
          <a:p>
            <a:pPr marL="192024" indent="-192024">
              <a:spcAft>
                <a:spcPts val="600"/>
              </a:spcAft>
              <a:buFont typeface="Arial"/>
              <a:buChar char="•"/>
            </a:pPr>
            <a:endParaRPr lang="en-US" dirty="0"/>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 }</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endParaRPr lang="en-US" sz="1200" kern="1200" dirty="0">
              <a:solidFill>
                <a:schemeClr val="tx1"/>
              </a:solidFill>
              <a:effectLst/>
              <a:latin typeface="+mn-lt"/>
              <a:ea typeface="+mn-ea"/>
              <a:cs typeface="+mn-cs"/>
            </a:endParaRPr>
          </a:p>
          <a:p>
            <a:pPr marL="192024" marR="0" indent="-192024" algn="l" defTabSz="457200" rtl="0" eaLnBrk="1" fontAlgn="auto" latinLnBrk="0" hangingPunct="1">
              <a:lnSpc>
                <a:spcPct val="100000"/>
              </a:lnSpc>
              <a:spcBef>
                <a:spcPts val="0"/>
              </a:spcBef>
              <a:spcAft>
                <a:spcPts val="600"/>
              </a:spcAft>
              <a:buClrTx/>
              <a:buSzTx/>
              <a:buFont typeface="Arial"/>
              <a:buChar char="•"/>
              <a:tabLst/>
              <a:defRPr/>
            </a:pPr>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&amp;{\color{blue}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{likelihood: }</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I)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e^{-\chi^2/2}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\quad\underset{\rm uncorrelated}{\</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{\color{blue}</a:t>
            </a:r>
          </a:p>
          <a:p>
            <a:r>
              <a:rPr lang="en-US" sz="1200" kern="1200" dirty="0">
                <a:solidFill>
                  <a:schemeClr val="tx1"/>
                </a:solidFill>
                <a:effectLst/>
                <a:latin typeface="+mn-lt"/>
                <a:ea typeface="+mn-ea"/>
                <a:cs typeface="+mn-cs"/>
              </a:rPr>
              <a:t>\chi^2 = \</a:t>
            </a:r>
            <a:r>
              <a:rPr lang="en-US" sz="1200" kern="1200" dirty="0" err="1">
                <a:solidFill>
                  <a:schemeClr val="tx1"/>
                </a:solidFill>
                <a:effectLst/>
                <a:latin typeface="+mn-lt"/>
                <a:ea typeface="+mn-ea"/>
                <a:cs typeface="+mn-cs"/>
              </a:rPr>
              <a:t>sum_i</a:t>
            </a:r>
            <a:r>
              <a:rPr lang="en-US" sz="1200" kern="1200" dirty="0">
                <a:solidFill>
                  <a:schemeClr val="tx1"/>
                </a:solidFill>
                <a:effectLst/>
                <a:latin typeface="+mn-lt"/>
                <a:ea typeface="+mn-ea"/>
                <a:cs typeface="+mn-cs"/>
              </a:rPr>
              <a:t>^{\rm data}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\frac{1}{\sigma_i^2}\</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\quad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exp}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a:t>
            </a:r>
          </a:p>
          <a:p>
            <a:r>
              <a:rPr lang="en-US" sz="1200" kern="1200" dirty="0">
                <a:solidFill>
                  <a:schemeClr val="tx1"/>
                </a:solidFill>
                <a:effectLst/>
                <a:latin typeface="+mn-lt"/>
                <a:ea typeface="+mn-ea"/>
                <a:cs typeface="+mn-cs"/>
              </a:rPr>
              <a:t>} \\[10pt]</a:t>
            </a:r>
          </a:p>
          <a:p>
            <a:r>
              <a:rPr lang="en-US" sz="1200" kern="1200" dirty="0">
                <a:solidFill>
                  <a:schemeClr val="tx1"/>
                </a:solidFill>
                <a:effectLst/>
                <a:latin typeface="+mn-lt"/>
                <a:ea typeface="+mn-ea"/>
                <a:cs typeface="+mn-cs"/>
              </a:rPr>
              <a:t>&amp;\quad\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a:t>
            </a:r>
          </a:p>
          <a:p>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 | \</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{y}_{\rm exp}, \Sigma_{\rm exp}, \Sigma_{\rm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propto</a:t>
            </a:r>
            <a:r>
              <a:rPr lang="en-US" sz="1200" kern="1200" dirty="0">
                <a:solidFill>
                  <a:schemeClr val="tx1"/>
                </a:solidFill>
                <a:effectLst/>
                <a:latin typeface="+mn-lt"/>
                <a:ea typeface="+mn-ea"/>
                <a:cs typeface="+mn-cs"/>
              </a:rPr>
              <a:t> {\color{blue}e^{-\frac12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}(\Sigma_{\rm exp}+\Sigma_{\rm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\times {\color[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]{0.000000,0.493151,0.000000} e^{-\</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{\theta}^2/2\bar\theta^2}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92024" indent="-192024">
              <a:spcAft>
                <a:spcPts val="600"/>
              </a:spcAft>
              <a:buFont typeface="Arial"/>
              <a:buChar char="•"/>
            </a:pPr>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18</a:t>
            </a:fld>
            <a:endParaRPr lang="en-US"/>
          </a:p>
        </p:txBody>
      </p:sp>
    </p:spTree>
    <p:extLst>
      <p:ext uri="{BB962C8B-B14F-4D97-AF65-F5344CB8AC3E}">
        <p14:creationId xmlns:p14="http://schemas.microsoft.com/office/powerpoint/2010/main" val="2752549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19</a:t>
            </a:fld>
            <a:endParaRPr lang="en-US"/>
          </a:p>
        </p:txBody>
      </p:sp>
    </p:spTree>
    <p:extLst>
      <p:ext uri="{BB962C8B-B14F-4D97-AF65-F5344CB8AC3E}">
        <p14:creationId xmlns:p14="http://schemas.microsoft.com/office/powerpoint/2010/main" val="1375483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\begin{align*}</a:t>
            </a:r>
          </a:p>
          <a:p>
            <a:r>
              <a:rPr lang="en-US" sz="1200" kern="1200" dirty="0">
                <a:solidFill>
                  <a:schemeClr val="tx1"/>
                </a:solidFill>
                <a:effectLst/>
                <a:latin typeface="+mn-lt"/>
                <a:ea typeface="+mn-ea"/>
                <a:cs typeface="+mn-cs"/>
              </a:rPr>
              <a:t>y(p) &amp;= y_{\</a:t>
            </a:r>
            <a:r>
              <a:rPr lang="en-US" sz="1200" kern="1200" dirty="0" err="1">
                <a:solidFill>
                  <a:schemeClr val="tx1"/>
                </a:solidFill>
                <a:effectLst/>
                <a:latin typeface="+mn-lt"/>
                <a:ea typeface="+mn-ea"/>
                <a:cs typeface="+mn-cs"/>
              </a:rPr>
              <a:t>textrm</a:t>
            </a:r>
            <a:r>
              <a:rPr lang="en-US" sz="1200" kern="1200" dirty="0">
                <a:solidFill>
                  <a:schemeClr val="tx1"/>
                </a:solidFill>
                <a:effectLst/>
                <a:latin typeface="+mn-lt"/>
                <a:ea typeface="+mn-ea"/>
                <a:cs typeface="+mn-cs"/>
              </a:rPr>
              <a:t>{ref}}(p)(c_0 + c_2 Q^2 + c_3 Q^3 + \</a:t>
            </a:r>
            <a:r>
              <a:rPr lang="en-US" sz="1200" kern="1200" dirty="0" err="1">
                <a:solidFill>
                  <a:schemeClr val="tx1"/>
                </a:solidFill>
                <a:effectLst/>
                <a:latin typeface="+mn-lt"/>
                <a:ea typeface="+mn-ea"/>
                <a:cs typeface="+mn-cs"/>
              </a:rPr>
              <a:t>cdots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Q &amp;= \max\left( \frac{p}{\</a:t>
            </a:r>
            <a:r>
              <a:rPr lang="en-US" sz="1200" kern="1200" dirty="0" err="1">
                <a:solidFill>
                  <a:schemeClr val="tx1"/>
                </a:solidFill>
                <a:effectLst/>
                <a:latin typeface="+mn-lt"/>
                <a:ea typeface="+mn-ea"/>
                <a:cs typeface="+mn-cs"/>
              </a:rPr>
              <a:t>Lambda_b</a:t>
            </a:r>
            <a:r>
              <a:rPr lang="en-US" sz="1200" kern="1200" dirty="0">
                <a:solidFill>
                  <a:schemeClr val="tx1"/>
                </a:solidFill>
                <a:effectLst/>
                <a:latin typeface="+mn-lt"/>
                <a:ea typeface="+mn-ea"/>
                <a:cs typeface="+mn-cs"/>
              </a:rPr>
              <a:t>}, \frac{M_\pi^{\</a:t>
            </a:r>
            <a:r>
              <a:rPr lang="en-US" sz="1200" kern="1200" dirty="0" err="1">
                <a:solidFill>
                  <a:schemeClr val="tx1"/>
                </a:solidFill>
                <a:effectLst/>
                <a:latin typeface="+mn-lt"/>
                <a:ea typeface="+mn-ea"/>
                <a:cs typeface="+mn-cs"/>
              </a:rPr>
              <a:t>textrm</a:t>
            </a:r>
            <a:r>
              <a:rPr lang="en-US" sz="1200" kern="1200" dirty="0">
                <a:solidFill>
                  <a:schemeClr val="tx1"/>
                </a:solidFill>
                <a:effectLst/>
                <a:latin typeface="+mn-lt"/>
                <a:ea typeface="+mn-ea"/>
                <a:cs typeface="+mn-cs"/>
              </a:rPr>
              <a:t> eff}}{\</a:t>
            </a:r>
            <a:r>
              <a:rPr lang="en-US" sz="1200" kern="1200" dirty="0" err="1">
                <a:solidFill>
                  <a:schemeClr val="tx1"/>
                </a:solidFill>
                <a:effectLst/>
                <a:latin typeface="+mn-lt"/>
                <a:ea typeface="+mn-ea"/>
                <a:cs typeface="+mn-cs"/>
              </a:rPr>
              <a:t>Lambda_b</a:t>
            </a:r>
            <a:r>
              <a:rPr lang="en-US" sz="1200" kern="1200" dirty="0">
                <a:solidFill>
                  <a:schemeClr val="tx1"/>
                </a:solidFill>
                <a:effectLst/>
                <a:latin typeface="+mn-lt"/>
                <a:ea typeface="+mn-ea"/>
                <a:cs typeface="+mn-cs"/>
              </a:rPr>
              <a:t>} \right) </a:t>
            </a:r>
          </a:p>
          <a:p>
            <a:r>
              <a:rPr lang="en-US" sz="1200" kern="1200" dirty="0">
                <a:solidFill>
                  <a:schemeClr val="tx1"/>
                </a:solidFill>
                <a:effectLst/>
                <a:latin typeface="+mn-lt"/>
                <a:ea typeface="+mn-ea"/>
                <a:cs typeface="+mn-cs"/>
              </a:rPr>
              <a:t>\quad \</a:t>
            </a:r>
            <a:r>
              <a:rPr lang="en-US" sz="1200" kern="1200" dirty="0" err="1">
                <a:solidFill>
                  <a:schemeClr val="tx1"/>
                </a:solidFill>
                <a:effectLst/>
                <a:latin typeface="+mn-lt"/>
                <a:ea typeface="+mn-ea"/>
                <a:cs typeface="+mn-cs"/>
              </a:rPr>
              <a:t>Lambda_b</a:t>
            </a:r>
            <a:r>
              <a:rPr lang="en-US" sz="1200" kern="1200" dirty="0">
                <a:solidFill>
                  <a:schemeClr val="tx1"/>
                </a:solidFill>
                <a:effectLst/>
                <a:latin typeface="+mn-lt"/>
                <a:ea typeface="+mn-ea"/>
                <a:cs typeface="+mn-cs"/>
              </a:rPr>
              <a:t> = 600\</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{--}700\,\</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{MeV}\\</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&amp;\</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 Analytic posterior for\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(\delta y_{\rm </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}(p) \mid \{c_{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leq</a:t>
            </a:r>
            <a:r>
              <a:rPr lang="en-US" sz="1200" kern="1200" dirty="0">
                <a:solidFill>
                  <a:schemeClr val="tx1"/>
                </a:solidFill>
                <a:effectLst/>
                <a:latin typeface="+mn-lt"/>
                <a:ea typeface="+mn-ea"/>
                <a:cs typeface="+mn-cs"/>
              </a:rPr>
              <a:t> k}\})</a:t>
            </a:r>
          </a:p>
          <a:p>
            <a:r>
              <a:rPr lang="en-US" sz="1200" kern="1200" dirty="0">
                <a:solidFill>
                  <a:schemeClr val="tx1"/>
                </a:solidFill>
                <a:effectLst/>
                <a:latin typeface="+mn-lt"/>
                <a:ea typeface="+mn-ea"/>
                <a:cs typeface="+mn-cs"/>
              </a:rPr>
              <a:t>\end{align*}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21</a:t>
            </a:fld>
            <a:endParaRPr lang="en-US"/>
          </a:p>
        </p:txBody>
      </p:sp>
    </p:spTree>
    <p:extLst>
      <p:ext uri="{BB962C8B-B14F-4D97-AF65-F5344CB8AC3E}">
        <p14:creationId xmlns:p14="http://schemas.microsoft.com/office/powerpoint/2010/main" val="2752325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22</a:t>
            </a:fld>
            <a:endParaRPr lang="en-US"/>
          </a:p>
        </p:txBody>
      </p:sp>
    </p:spTree>
    <p:extLst>
      <p:ext uri="{BB962C8B-B14F-4D97-AF65-F5344CB8AC3E}">
        <p14:creationId xmlns:p14="http://schemas.microsoft.com/office/powerpoint/2010/main" val="2447872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24</a:t>
            </a:fld>
            <a:endParaRPr lang="en-US"/>
          </a:p>
        </p:txBody>
      </p:sp>
    </p:spTree>
    <p:extLst>
      <p:ext uri="{BB962C8B-B14F-4D97-AF65-F5344CB8AC3E}">
        <p14:creationId xmlns:p14="http://schemas.microsoft.com/office/powerpoint/2010/main" val="409042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Melendez, Furnstahl, </a:t>
            </a:r>
            <a:r>
              <a:rPr lang="en-US" sz="1200" kern="1200" dirty="0" err="1">
                <a:solidFill>
                  <a:schemeClr val="tx1"/>
                </a:solidFill>
                <a:effectLst/>
                <a:latin typeface="+mn-lt"/>
                <a:ea typeface="+mn-ea"/>
                <a:cs typeface="+mn-cs"/>
              </a:rPr>
              <a:t>Wesolowski</a:t>
            </a:r>
            <a:r>
              <a:rPr lang="en-US" sz="1200" kern="1200" dirty="0">
                <a:solidFill>
                  <a:schemeClr val="tx1"/>
                </a:solidFill>
                <a:effectLst/>
                <a:latin typeface="+mn-lt"/>
                <a:ea typeface="+mn-ea"/>
                <a:cs typeface="+mn-cs"/>
              </a:rPr>
              <a:t>, PRC, 2017 after Furnstahl, </a:t>
            </a:r>
            <a:r>
              <a:rPr lang="en-US" sz="1200" kern="1200" dirty="0" err="1">
                <a:solidFill>
                  <a:schemeClr val="tx1"/>
                </a:solidFill>
                <a:effectLst/>
                <a:latin typeface="+mn-lt"/>
                <a:ea typeface="+mn-ea"/>
                <a:cs typeface="+mn-cs"/>
              </a:rPr>
              <a:t>Klco</a:t>
            </a:r>
            <a:r>
              <a:rPr lang="en-US" sz="1200" kern="1200" dirty="0">
                <a:solidFill>
                  <a:schemeClr val="tx1"/>
                </a:solidFill>
                <a:effectLst/>
                <a:latin typeface="+mn-lt"/>
                <a:ea typeface="+mn-ea"/>
                <a:cs typeface="+mn-cs"/>
              </a:rPr>
              <a:t>, DP, </a:t>
            </a:r>
            <a:r>
              <a:rPr lang="en-US" sz="1200" kern="1200" dirty="0" err="1">
                <a:solidFill>
                  <a:schemeClr val="tx1"/>
                </a:solidFill>
                <a:effectLst/>
                <a:latin typeface="+mn-lt"/>
                <a:ea typeface="+mn-ea"/>
                <a:cs typeface="+mn-cs"/>
              </a:rPr>
              <a:t>Wesolowski</a:t>
            </a:r>
            <a:r>
              <a:rPr lang="en-US" sz="1200" kern="1200" dirty="0">
                <a:solidFill>
                  <a:schemeClr val="tx1"/>
                </a:solidFill>
                <a:effectLst/>
                <a:latin typeface="+mn-lt"/>
                <a:ea typeface="+mn-ea"/>
                <a:cs typeface="+mn-cs"/>
              </a:rPr>
              <a:t>, PRC, 2015 after </a:t>
            </a:r>
            <a:r>
              <a:rPr lang="en-US" sz="1200" kern="1200" dirty="0" err="1">
                <a:solidFill>
                  <a:schemeClr val="tx1"/>
                </a:solidFill>
                <a:effectLst/>
                <a:latin typeface="+mn-lt"/>
                <a:ea typeface="+mn-ea"/>
                <a:cs typeface="+mn-cs"/>
              </a:rPr>
              <a:t>Bagnaschi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Cacciari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Guffanti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Jenniches</a:t>
            </a:r>
            <a:r>
              <a:rPr lang="en-US" sz="1200" kern="1200" dirty="0">
                <a:solidFill>
                  <a:schemeClr val="tx1"/>
                </a:solidFill>
                <a:effectLst/>
                <a:latin typeface="+mn-lt"/>
                <a:ea typeface="+mn-ea"/>
                <a:cs typeface="+mn-cs"/>
              </a:rPr>
              <a:t>, 2015 </a:t>
            </a:r>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25</a:t>
            </a:fld>
            <a:endParaRPr lang="en-US"/>
          </a:p>
        </p:txBody>
      </p:sp>
    </p:spTree>
    <p:extLst>
      <p:ext uri="{BB962C8B-B14F-4D97-AF65-F5344CB8AC3E}">
        <p14:creationId xmlns:p14="http://schemas.microsoft.com/office/powerpoint/2010/main" val="100891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26</a:t>
            </a:fld>
            <a:endParaRPr lang="en-US"/>
          </a:p>
        </p:txBody>
      </p:sp>
    </p:spTree>
    <p:extLst>
      <p:ext uri="{BB962C8B-B14F-4D97-AF65-F5344CB8AC3E}">
        <p14:creationId xmlns:p14="http://schemas.microsoft.com/office/powerpoint/2010/main" val="9728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a:t>
            </a:fld>
            <a:endParaRPr lang="en-US"/>
          </a:p>
        </p:txBody>
      </p:sp>
    </p:spTree>
    <p:extLst>
      <p:ext uri="{BB962C8B-B14F-4D97-AF65-F5344CB8AC3E}">
        <p14:creationId xmlns:p14="http://schemas.microsoft.com/office/powerpoint/2010/main" val="1115468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27</a:t>
            </a:fld>
            <a:endParaRPr lang="en-US"/>
          </a:p>
        </p:txBody>
      </p:sp>
    </p:spTree>
    <p:extLst>
      <p:ext uri="{BB962C8B-B14F-4D97-AF65-F5344CB8AC3E}">
        <p14:creationId xmlns:p14="http://schemas.microsoft.com/office/powerpoint/2010/main" val="3379877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28</a:t>
            </a:fld>
            <a:endParaRPr lang="en-US"/>
          </a:p>
        </p:txBody>
      </p:sp>
    </p:spTree>
    <p:extLst>
      <p:ext uri="{BB962C8B-B14F-4D97-AF65-F5344CB8AC3E}">
        <p14:creationId xmlns:p14="http://schemas.microsoft.com/office/powerpoint/2010/main" val="2693421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30</a:t>
            </a:fld>
            <a:endParaRPr lang="en-US"/>
          </a:p>
        </p:txBody>
      </p:sp>
    </p:spTree>
    <p:extLst>
      <p:ext uri="{BB962C8B-B14F-4D97-AF65-F5344CB8AC3E}">
        <p14:creationId xmlns:p14="http://schemas.microsoft.com/office/powerpoint/2010/main" val="188662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31</a:t>
            </a:fld>
            <a:endParaRPr lang="en-US"/>
          </a:p>
        </p:txBody>
      </p:sp>
    </p:spTree>
    <p:extLst>
      <p:ext uri="{BB962C8B-B14F-4D97-AF65-F5344CB8AC3E}">
        <p14:creationId xmlns:p14="http://schemas.microsoft.com/office/powerpoint/2010/main" val="1032559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picture of the original source</a:t>
            </a:r>
          </a:p>
        </p:txBody>
      </p:sp>
      <p:sp>
        <p:nvSpPr>
          <p:cNvPr id="4" name="Slide Number Placeholder 3"/>
          <p:cNvSpPr>
            <a:spLocks noGrp="1"/>
          </p:cNvSpPr>
          <p:nvPr>
            <p:ph type="sldNum" sz="quarter" idx="5"/>
          </p:nvPr>
        </p:nvSpPr>
        <p:spPr/>
        <p:txBody>
          <a:bodyPr/>
          <a:lstStyle/>
          <a:p>
            <a:fld id="{DCB91BF2-6347-7E43-8D88-61FF90024FB1}" type="slidenum">
              <a:rPr lang="en-US" smtClean="0"/>
              <a:t>32</a:t>
            </a:fld>
            <a:endParaRPr lang="en-US"/>
          </a:p>
        </p:txBody>
      </p:sp>
    </p:spTree>
    <p:extLst>
      <p:ext uri="{BB962C8B-B14F-4D97-AF65-F5344CB8AC3E}">
        <p14:creationId xmlns:p14="http://schemas.microsoft.com/office/powerpoint/2010/main" val="2074321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B91BF2-6347-7E43-8D88-61FF90024FB1}" type="slidenum">
              <a:rPr lang="en-US" smtClean="0"/>
              <a:t>33</a:t>
            </a:fld>
            <a:endParaRPr lang="en-US"/>
          </a:p>
        </p:txBody>
      </p:sp>
    </p:spTree>
    <p:extLst>
      <p:ext uri="{BB962C8B-B14F-4D97-AF65-F5344CB8AC3E}">
        <p14:creationId xmlns:p14="http://schemas.microsoft.com/office/powerpoint/2010/main" val="2276390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34</a:t>
            </a:fld>
            <a:endParaRPr lang="en-US"/>
          </a:p>
        </p:txBody>
      </p:sp>
    </p:spTree>
    <p:extLst>
      <p:ext uri="{BB962C8B-B14F-4D97-AF65-F5344CB8AC3E}">
        <p14:creationId xmlns:p14="http://schemas.microsoft.com/office/powerpoint/2010/main" val="2130228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35</a:t>
            </a:fld>
            <a:endParaRPr lang="en-US"/>
          </a:p>
        </p:txBody>
      </p:sp>
    </p:spTree>
    <p:extLst>
      <p:ext uri="{BB962C8B-B14F-4D97-AF65-F5344CB8AC3E}">
        <p14:creationId xmlns:p14="http://schemas.microsoft.com/office/powerpoint/2010/main" val="368949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documentclass</a:t>
            </a:r>
            <a:r>
              <a:rPr lang="en-US" sz="1200" kern="1200" dirty="0">
                <a:solidFill>
                  <a:schemeClr val="tx1"/>
                </a:solidFill>
                <a:effectLst/>
                <a:latin typeface="+mn-lt"/>
                <a:ea typeface="+mn-ea"/>
                <a:cs typeface="+mn-cs"/>
              </a:rPr>
              <a:t>[10pt]{article}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usenames</a:t>
            </a:r>
            <a:r>
              <a:rPr lang="en-US" sz="1200" kern="1200" dirty="0">
                <a:solidFill>
                  <a:schemeClr val="tx1"/>
                </a:solidFill>
                <a:effectLst/>
                <a:latin typeface="+mn-lt"/>
                <a:ea typeface="+mn-ea"/>
                <a:cs typeface="+mn-cs"/>
              </a:rPr>
              <a:t>]{color} %used for font color</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amssymb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amsmath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[utf8]{</a:t>
            </a:r>
            <a:r>
              <a:rPr lang="en-US" sz="1200" kern="1200" dirty="0" err="1">
                <a:solidFill>
                  <a:schemeClr val="tx1"/>
                </a:solidFill>
                <a:effectLst/>
                <a:latin typeface="+mn-lt"/>
                <a:ea typeface="+mn-ea"/>
                <a:cs typeface="+mn-cs"/>
              </a:rPr>
              <a:t>inputenc</a:t>
            </a:r>
            <a:r>
              <a:rPr lang="en-US" sz="1200" kern="1200" dirty="0">
                <a:solidFill>
                  <a:schemeClr val="tx1"/>
                </a:solidFill>
                <a:effectLst/>
                <a:latin typeface="+mn-lt"/>
                <a:ea typeface="+mn-ea"/>
                <a:cs typeface="+mn-cs"/>
              </a:rPr>
              <a:t>} %useful to type directly diacritic characters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{\design}{{\color{blue}\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*{\argmax}{</a:t>
            </a:r>
            <a:r>
              <a:rPr lang="en-US" sz="1200" kern="1200" dirty="0" err="1">
                <a:solidFill>
                  <a:schemeClr val="tx1"/>
                </a:solidFill>
                <a:effectLst/>
                <a:latin typeface="+mn-lt"/>
                <a:ea typeface="+mn-ea"/>
                <a:cs typeface="+mn-cs"/>
              </a:rPr>
              <a:t>arg</a:t>
            </a:r>
            <a:r>
              <a:rPr lang="en-US" sz="1200" kern="1200" dirty="0">
                <a:solidFill>
                  <a:schemeClr val="tx1"/>
                </a:solidFill>
                <a:effectLst/>
                <a:latin typeface="+mn-lt"/>
                <a:ea typeface="+mn-ea"/>
                <a:cs typeface="+mn-cs"/>
              </a:rPr>
              <a:t>\,max}</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{\shrinkage}{\</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{S}}</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omegalab</a:t>
            </a:r>
            <a:r>
              <a:rPr lang="en-US" sz="1200" kern="1200" dirty="0">
                <a:solidFill>
                  <a:schemeClr val="tx1"/>
                </a:solidFill>
                <a:effectLst/>
                <a:latin typeface="+mn-lt"/>
                <a:ea typeface="+mn-ea"/>
                <a:cs typeface="+mn-cs"/>
              </a:rPr>
              <a:t>}{\omega_{\text{lab}}}</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{\given}{\,|\,}  % Use for | in \</a:t>
            </a:r>
            <a:r>
              <a:rPr lang="en-US" sz="1200" kern="1200" dirty="0" err="1">
                <a:solidFill>
                  <a:schemeClr val="tx1"/>
                </a:solidFill>
                <a:effectLst/>
                <a:latin typeface="+mn-lt"/>
                <a:ea typeface="+mn-ea"/>
                <a:cs typeface="+mn-cs"/>
              </a:rPr>
              <a:t>pr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 % Good, but want to handle sizing and | spacing?</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}{p} % Good, but want to handle sizing and | spacing?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Now add spacing:</a:t>
            </a:r>
          </a:p>
          <a:p>
            <a:r>
              <a:rPr lang="en-US" sz="1200" kern="1200" dirty="0">
                <a:solidFill>
                  <a:schemeClr val="tx1"/>
                </a:solidFill>
                <a:effectLst/>
                <a:latin typeface="+mn-lt"/>
                <a:ea typeface="+mn-ea"/>
                <a:cs typeface="+mn-cs"/>
              </a:rPr>
              <a:t>% Derivatives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{\dd}{d}</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diffcs</a:t>
            </a:r>
            <a:r>
              <a:rPr lang="en-US" sz="1200" kern="1200" dirty="0">
                <a:solidFill>
                  <a:schemeClr val="tx1"/>
                </a:solidFill>
                <a:effectLst/>
                <a:latin typeface="+mn-lt"/>
                <a:ea typeface="+mn-ea"/>
                <a:cs typeface="+mn-cs"/>
              </a:rPr>
              <a:t>}{d\sigma}  % differential cross section</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}{y}</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}{{\color{green}\</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{a}}}</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{Utility of {\color{blue}design}: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{information  gain averaged over {\color{red}parameters} and {\color{green}measurements}}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U_{\text{KL}}(\design)</a:t>
            </a:r>
          </a:p>
          <a:p>
            <a:r>
              <a:rPr lang="en-US" sz="1200" kern="1200" dirty="0">
                <a:solidFill>
                  <a:schemeClr val="tx1"/>
                </a:solidFill>
                <a:effectLst/>
                <a:latin typeface="+mn-lt"/>
                <a:ea typeface="+mn-ea"/>
                <a:cs typeface="+mn-cs"/>
              </a:rPr>
              <a:t>    &amp; = \int \!\!\left\{ \ln\!\!\left[\frac{\</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 \given \</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\design)}{\</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)}\right]\!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 \given \</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\design)  \dd{\</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}\right\}\!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\given \design) \dd{\</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 \quad\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{(cf.\ entropy)} \\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longrightarrow</a:t>
            </a:r>
            <a:r>
              <a:rPr lang="en-US" sz="1200" kern="1200" dirty="0">
                <a:solidFill>
                  <a:schemeClr val="tx1"/>
                </a:solidFill>
                <a:effectLst/>
                <a:latin typeface="+mn-lt"/>
                <a:ea typeface="+mn-ea"/>
                <a:cs typeface="+mn-cs"/>
              </a:rPr>
              <a:t> \frac{1}{2} \ln \frac{|V_0|}{|V(\design)|} \</a:t>
            </a:r>
            <a:r>
              <a:rPr lang="en-US" sz="1200" kern="1200" dirty="0" err="1">
                <a:solidFill>
                  <a:schemeClr val="tx1"/>
                </a:solidFill>
                <a:effectLst/>
                <a:latin typeface="+mn-lt"/>
                <a:ea typeface="+mn-ea"/>
                <a:cs typeface="+mn-cs"/>
              </a:rPr>
              <a:t>equiv</a:t>
            </a:r>
            <a:r>
              <a:rPr lang="en-US" sz="1200" kern="1200" dirty="0">
                <a:solidFill>
                  <a:schemeClr val="tx1"/>
                </a:solidFill>
                <a:effectLst/>
                <a:latin typeface="+mn-lt"/>
                <a:ea typeface="+mn-ea"/>
                <a:cs typeface="+mn-cs"/>
              </a:rPr>
              <a:t> \ln\shrinkage(\design)  \quad\</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{``Posterior shrinkage''}</a:t>
            </a:r>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36</a:t>
            </a:fld>
            <a:endParaRPr lang="en-US"/>
          </a:p>
        </p:txBody>
      </p:sp>
    </p:spTree>
    <p:extLst>
      <p:ext uri="{BB962C8B-B14F-4D97-AF65-F5344CB8AC3E}">
        <p14:creationId xmlns:p14="http://schemas.microsoft.com/office/powerpoint/2010/main" val="919209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37</a:t>
            </a:fld>
            <a:endParaRPr lang="en-US"/>
          </a:p>
        </p:txBody>
      </p:sp>
    </p:spTree>
    <p:extLst>
      <p:ext uri="{BB962C8B-B14F-4D97-AF65-F5344CB8AC3E}">
        <p14:creationId xmlns:p14="http://schemas.microsoft.com/office/powerpoint/2010/main" val="127124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6</a:t>
            </a:fld>
            <a:endParaRPr lang="en-US"/>
          </a:p>
        </p:txBody>
      </p:sp>
    </p:spTree>
    <p:extLst>
      <p:ext uri="{BB962C8B-B14F-4D97-AF65-F5344CB8AC3E}">
        <p14:creationId xmlns:p14="http://schemas.microsoft.com/office/powerpoint/2010/main" val="2387690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documentclass</a:t>
            </a:r>
            <a:r>
              <a:rPr lang="en-US" sz="1200" kern="1200" dirty="0">
                <a:solidFill>
                  <a:schemeClr val="tx1"/>
                </a:solidFill>
                <a:effectLst/>
                <a:latin typeface="+mn-lt"/>
                <a:ea typeface="+mn-ea"/>
                <a:cs typeface="+mn-cs"/>
              </a:rPr>
              <a:t>[10pt]{article}</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usenames</a:t>
            </a:r>
            <a:r>
              <a:rPr lang="en-US" sz="1200" kern="1200" dirty="0">
                <a:solidFill>
                  <a:schemeClr val="tx1"/>
                </a:solidFill>
                <a:effectLst/>
                <a:latin typeface="+mn-lt"/>
                <a:ea typeface="+mn-ea"/>
                <a:cs typeface="+mn-cs"/>
              </a:rPr>
              <a:t>]{color} %used for font color</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amssymb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amsmath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[utf8]{</a:t>
            </a:r>
            <a:r>
              <a:rPr lang="en-US" sz="1200" kern="1200" dirty="0" err="1">
                <a:solidFill>
                  <a:schemeClr val="tx1"/>
                </a:solidFill>
                <a:effectLst/>
                <a:latin typeface="+mn-lt"/>
                <a:ea typeface="+mn-ea"/>
                <a:cs typeface="+mn-cs"/>
              </a:rPr>
              <a:t>inputenc</a:t>
            </a:r>
            <a:r>
              <a:rPr lang="en-US" sz="1200" kern="1200" dirty="0">
                <a:solidFill>
                  <a:schemeClr val="tx1"/>
                </a:solidFill>
                <a:effectLst/>
                <a:latin typeface="+mn-lt"/>
                <a:ea typeface="+mn-ea"/>
                <a:cs typeface="+mn-cs"/>
              </a:rPr>
              <a:t>} %useful to type directly diacritic characters</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usepackage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{\design}{{\color{blue}\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{d}}}</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*{\argmax}{</a:t>
            </a:r>
            <a:r>
              <a:rPr lang="en-US" sz="1200" kern="1200" dirty="0" err="1">
                <a:solidFill>
                  <a:schemeClr val="tx1"/>
                </a:solidFill>
                <a:effectLst/>
                <a:latin typeface="+mn-lt"/>
                <a:ea typeface="+mn-ea"/>
                <a:cs typeface="+mn-cs"/>
              </a:rPr>
              <a:t>arg</a:t>
            </a:r>
            <a:r>
              <a:rPr lang="en-US" sz="1200" kern="1200" dirty="0">
                <a:solidFill>
                  <a:schemeClr val="tx1"/>
                </a:solidFill>
                <a:effectLst/>
                <a:latin typeface="+mn-lt"/>
                <a:ea typeface="+mn-ea"/>
                <a:cs typeface="+mn-cs"/>
              </a:rPr>
              <a:t>\,max}</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{\shrinkage}{\</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{S}}</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omegalab</a:t>
            </a:r>
            <a:r>
              <a:rPr lang="en-US" sz="1200" kern="1200" dirty="0">
                <a:solidFill>
                  <a:schemeClr val="tx1"/>
                </a:solidFill>
                <a:effectLst/>
                <a:latin typeface="+mn-lt"/>
                <a:ea typeface="+mn-ea"/>
                <a:cs typeface="+mn-cs"/>
              </a:rPr>
              <a:t>}{\omega_{\text{lab}}}</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{\given}{\,|\,}  % Use for | in \</a:t>
            </a:r>
            <a:r>
              <a:rPr lang="en-US" sz="1200" kern="1200" dirty="0" err="1">
                <a:solidFill>
                  <a:schemeClr val="tx1"/>
                </a:solidFill>
                <a:effectLst/>
                <a:latin typeface="+mn-lt"/>
                <a:ea typeface="+mn-ea"/>
                <a:cs typeface="+mn-cs"/>
              </a:rPr>
              <a:t>pr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 % Good, but want to handle sizing and | spacing?</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DeclareMathOperator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}{p} % Good, but want to handle sizing and | spacing?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Now add spacing:</a:t>
            </a:r>
          </a:p>
          <a:p>
            <a:r>
              <a:rPr lang="en-US" sz="1200" kern="1200" dirty="0">
                <a:solidFill>
                  <a:schemeClr val="tx1"/>
                </a:solidFill>
                <a:effectLst/>
                <a:latin typeface="+mn-lt"/>
                <a:ea typeface="+mn-ea"/>
                <a:cs typeface="+mn-cs"/>
              </a:rPr>
              <a:t>% Derivatives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{\dd}{d}</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diffcs</a:t>
            </a:r>
            <a:r>
              <a:rPr lang="en-US" sz="1200" kern="1200" dirty="0">
                <a:solidFill>
                  <a:schemeClr val="tx1"/>
                </a:solidFill>
                <a:effectLst/>
                <a:latin typeface="+mn-lt"/>
                <a:ea typeface="+mn-ea"/>
                <a:cs typeface="+mn-cs"/>
              </a:rPr>
              <a:t>}{d\sigma}  % differential cross section</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}{y}</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genobsset</a:t>
            </a:r>
            <a:r>
              <a:rPr lang="en-US" sz="1200" kern="1200" dirty="0">
                <a:solidFill>
                  <a:schemeClr val="tx1"/>
                </a:solidFill>
                <a:effectLst/>
                <a:latin typeface="+mn-lt"/>
                <a:ea typeface="+mn-ea"/>
                <a:cs typeface="+mn-cs"/>
              </a:rPr>
              <a:t>}{{\color{green}\</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genobs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inputvec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lecs</a:t>
            </a:r>
            <a:r>
              <a:rPr lang="en-US" sz="1200" kern="1200" dirty="0">
                <a:solidFill>
                  <a:schemeClr val="tx1"/>
                </a:solidFill>
                <a:effectLst/>
                <a:latin typeface="+mn-lt"/>
                <a:ea typeface="+mn-ea"/>
                <a:cs typeface="+mn-cs"/>
              </a:rPr>
              <a:t>}{{\color{red}\</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{a}}}</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newcommand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alphavec</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bm</a:t>
            </a:r>
            <a:r>
              <a:rPr lang="en-US" sz="1200" kern="1200" dirty="0">
                <a:solidFill>
                  <a:schemeClr val="tx1"/>
                </a:solidFill>
                <a:effectLst/>
                <a:latin typeface="+mn-lt"/>
                <a:ea typeface="+mn-ea"/>
                <a:cs typeface="+mn-cs"/>
              </a:rPr>
              <a:t>{\theta}}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&amp;\</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{Calculate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1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 to } N$ ground-state </a:t>
            </a:r>
            <a:r>
              <a:rPr lang="en-US" sz="1200" kern="1200" dirty="0" err="1">
                <a:solidFill>
                  <a:schemeClr val="tx1"/>
                </a:solidFill>
                <a:effectLst/>
                <a:latin typeface="+mn-lt"/>
                <a:ea typeface="+mn-ea"/>
                <a:cs typeface="+mn-cs"/>
              </a:rPr>
              <a:t>wfs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widehat</a:t>
            </a:r>
            <a:r>
              <a:rPr lang="en-US" sz="1200" kern="1200" dirty="0">
                <a:solidFill>
                  <a:schemeClr val="tx1"/>
                </a:solidFill>
                <a:effectLst/>
                <a:latin typeface="+mn-lt"/>
                <a:ea typeface="+mn-ea"/>
                <a:cs typeface="+mn-cs"/>
              </a:rPr>
              <a:t> H(\</a:t>
            </a:r>
            <a:r>
              <a:rPr lang="en-US" sz="1200" kern="1200" dirty="0" err="1">
                <a:solidFill>
                  <a:schemeClr val="tx1"/>
                </a:solidFill>
                <a:effectLst/>
                <a:latin typeface="+mn-lt"/>
                <a:ea typeface="+mn-ea"/>
                <a:cs typeface="+mn-cs"/>
              </a:rPr>
              <a:t>alphavec_i</a:t>
            </a:r>
            <a:r>
              <a:rPr lang="en-US" sz="1200" kern="1200" dirty="0">
                <a:solidFill>
                  <a:schemeClr val="tx1"/>
                </a:solidFill>
                <a:effectLst/>
                <a:latin typeface="+mn-lt"/>
                <a:ea typeface="+mn-ea"/>
                <a:cs typeface="+mn-cs"/>
              </a:rPr>
              <a:t>) |\psi_0(\</a:t>
            </a:r>
            <a:r>
              <a:rPr lang="en-US" sz="1200" kern="1200" dirty="0" err="1">
                <a:solidFill>
                  <a:schemeClr val="tx1"/>
                </a:solidFill>
                <a:effectLst/>
                <a:latin typeface="+mn-lt"/>
                <a:ea typeface="+mn-ea"/>
                <a:cs typeface="+mn-cs"/>
              </a:rPr>
              <a:t>alphavec_i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rangle</a:t>
            </a:r>
            <a:r>
              <a:rPr lang="en-US" sz="1200" kern="1200" dirty="0">
                <a:solidFill>
                  <a:schemeClr val="tx1"/>
                </a:solidFill>
                <a:effectLst/>
                <a:latin typeface="+mn-lt"/>
                <a:ea typeface="+mn-ea"/>
                <a:cs typeface="+mn-cs"/>
              </a:rPr>
              <a:t> = E_0(\</a:t>
            </a:r>
            <a:r>
              <a:rPr lang="en-US" sz="1200" kern="1200" dirty="0" err="1">
                <a:solidFill>
                  <a:schemeClr val="tx1"/>
                </a:solidFill>
                <a:effectLst/>
                <a:latin typeface="+mn-lt"/>
                <a:ea typeface="+mn-ea"/>
                <a:cs typeface="+mn-cs"/>
              </a:rPr>
              <a:t>alphavec_i</a:t>
            </a:r>
            <a:r>
              <a:rPr lang="en-US" sz="1200" kern="1200" dirty="0">
                <a:solidFill>
                  <a:schemeClr val="tx1"/>
                </a:solidFill>
                <a:effectLst/>
                <a:latin typeface="+mn-lt"/>
                <a:ea typeface="+mn-ea"/>
                <a:cs typeface="+mn-cs"/>
              </a:rPr>
              <a:t>) |\psi_0(\</a:t>
            </a:r>
            <a:r>
              <a:rPr lang="en-US" sz="1200" kern="1200" dirty="0" err="1">
                <a:solidFill>
                  <a:schemeClr val="tx1"/>
                </a:solidFill>
                <a:effectLst/>
                <a:latin typeface="+mn-lt"/>
                <a:ea typeface="+mn-ea"/>
                <a:cs typeface="+mn-cs"/>
              </a:rPr>
              <a:t>alphavec_i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rangle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&amp;\</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{Use trial wavefunction from linear combination of $|\psi_0(\</a:t>
            </a:r>
            <a:r>
              <a:rPr lang="en-US" sz="1200" kern="1200" dirty="0" err="1">
                <a:solidFill>
                  <a:schemeClr val="tx1"/>
                </a:solidFill>
                <a:effectLst/>
                <a:latin typeface="+mn-lt"/>
                <a:ea typeface="+mn-ea"/>
                <a:cs typeface="+mn-cs"/>
              </a:rPr>
              <a:t>alphavec_i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rangle$s</a:t>
            </a:r>
            <a:r>
              <a:rPr lang="en-US" sz="1200" kern="1200" dirty="0">
                <a:solidFill>
                  <a:schemeClr val="tx1"/>
                </a:solidFill>
                <a:effectLst/>
                <a:latin typeface="+mn-lt"/>
                <a:ea typeface="+mn-ea"/>
                <a:cs typeface="+mn-cs"/>
              </a:rPr>
              <a:t>: } \\</a:t>
            </a:r>
          </a:p>
          <a:p>
            <a:r>
              <a:rPr lang="en-US" sz="1200" kern="1200" dirty="0">
                <a:solidFill>
                  <a:schemeClr val="tx1"/>
                </a:solidFill>
                <a:effectLst/>
                <a:latin typeface="+mn-lt"/>
                <a:ea typeface="+mn-ea"/>
                <a:cs typeface="+mn-cs"/>
              </a:rPr>
              <a:t>&amp;{\color[</a:t>
            </a:r>
            <a:r>
              <a:rPr lang="en-US" sz="1200" kern="1200" dirty="0" err="1">
                <a:solidFill>
                  <a:schemeClr val="tx1"/>
                </a:solidFill>
                <a:effectLst/>
                <a:latin typeface="+mn-lt"/>
                <a:ea typeface="+mn-ea"/>
                <a:cs typeface="+mn-cs"/>
              </a:rPr>
              <a:t>rgb</a:t>
            </a:r>
            <a:r>
              <a:rPr lang="en-US" sz="1200" kern="1200" dirty="0">
                <a:solidFill>
                  <a:schemeClr val="tx1"/>
                </a:solidFill>
                <a:effectLst/>
                <a:latin typeface="+mn-lt"/>
                <a:ea typeface="+mn-ea"/>
                <a:cs typeface="+mn-cs"/>
              </a:rPr>
              <a:t>]{0.986246,0.007121,0.027434} \quad |\psi_{\text{trial}}\</a:t>
            </a:r>
            <a:r>
              <a:rPr lang="en-US" sz="1200" kern="1200" dirty="0" err="1">
                <a:solidFill>
                  <a:schemeClr val="tx1"/>
                </a:solidFill>
                <a:effectLst/>
                <a:latin typeface="+mn-lt"/>
                <a:ea typeface="+mn-ea"/>
                <a:cs typeface="+mn-cs"/>
              </a:rPr>
              <a:t>rangle</a:t>
            </a:r>
            <a:r>
              <a:rPr lang="en-US" sz="1200" kern="1200" dirty="0">
                <a:solidFill>
                  <a:schemeClr val="tx1"/>
                </a:solidFill>
                <a:effectLst/>
                <a:latin typeface="+mn-lt"/>
                <a:ea typeface="+mn-ea"/>
                <a:cs typeface="+mn-cs"/>
              </a:rPr>
              <a:t> = c_1 |\psi_0(\alphavec_1)\</a:t>
            </a:r>
            <a:r>
              <a:rPr lang="en-US" sz="1200" kern="1200" dirty="0" err="1">
                <a:solidFill>
                  <a:schemeClr val="tx1"/>
                </a:solidFill>
                <a:effectLst/>
                <a:latin typeface="+mn-lt"/>
                <a:ea typeface="+mn-ea"/>
                <a:cs typeface="+mn-cs"/>
              </a:rPr>
              <a:t>rangle</a:t>
            </a:r>
            <a:r>
              <a:rPr lang="en-US" sz="1200" kern="1200" dirty="0">
                <a:solidFill>
                  <a:schemeClr val="tx1"/>
                </a:solidFill>
                <a:effectLst/>
                <a:latin typeface="+mn-lt"/>
                <a:ea typeface="+mn-ea"/>
                <a:cs typeface="+mn-cs"/>
              </a:rPr>
              <a:t> + c_2 |\psi_0(\alphavec_2)\</a:t>
            </a:r>
            <a:r>
              <a:rPr lang="en-US" sz="1200" kern="1200" dirty="0" err="1">
                <a:solidFill>
                  <a:schemeClr val="tx1"/>
                </a:solidFill>
                <a:effectLst/>
                <a:latin typeface="+mn-lt"/>
                <a:ea typeface="+mn-ea"/>
                <a:cs typeface="+mn-cs"/>
              </a:rPr>
              <a:t>rangle</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cdots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c_N</a:t>
            </a:r>
            <a:r>
              <a:rPr lang="en-US" sz="1200" kern="1200" dirty="0">
                <a:solidFill>
                  <a:schemeClr val="tx1"/>
                </a:solidFill>
                <a:effectLst/>
                <a:latin typeface="+mn-lt"/>
                <a:ea typeface="+mn-ea"/>
                <a:cs typeface="+mn-cs"/>
              </a:rPr>
              <a:t> |\psi_0(\</a:t>
            </a:r>
            <a:r>
              <a:rPr lang="en-US" sz="1200" kern="1200" dirty="0" err="1">
                <a:solidFill>
                  <a:schemeClr val="tx1"/>
                </a:solidFill>
                <a:effectLst/>
                <a:latin typeface="+mn-lt"/>
                <a:ea typeface="+mn-ea"/>
                <a:cs typeface="+mn-cs"/>
              </a:rPr>
              <a:t>alphavec_N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rangle</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&amp;\</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{Minimize $\</a:t>
            </a:r>
            <a:r>
              <a:rPr lang="en-US" sz="1200" kern="1200" dirty="0" err="1">
                <a:solidFill>
                  <a:schemeClr val="tx1"/>
                </a:solidFill>
                <a:effectLst/>
                <a:latin typeface="+mn-lt"/>
                <a:ea typeface="+mn-ea"/>
                <a:cs typeface="+mn-cs"/>
              </a:rPr>
              <a:t>langle</a:t>
            </a:r>
            <a:r>
              <a:rPr lang="en-US" sz="1200" kern="1200" dirty="0">
                <a:solidFill>
                  <a:schemeClr val="tx1"/>
                </a:solidFill>
                <a:effectLst/>
                <a:latin typeface="+mn-lt"/>
                <a:ea typeface="+mn-ea"/>
                <a:cs typeface="+mn-cs"/>
              </a:rPr>
              <a:t> \psi_{\text{trial}}| \</a:t>
            </a:r>
            <a:r>
              <a:rPr lang="en-US" sz="1200" kern="1200" dirty="0" err="1">
                <a:solidFill>
                  <a:schemeClr val="tx1"/>
                </a:solidFill>
                <a:effectLst/>
                <a:latin typeface="+mn-lt"/>
                <a:ea typeface="+mn-ea"/>
                <a:cs typeface="+mn-cs"/>
              </a:rPr>
              <a:t>widehat</a:t>
            </a:r>
            <a:r>
              <a:rPr lang="en-US" sz="1200" kern="1200" dirty="0">
                <a:solidFill>
                  <a:schemeClr val="tx1"/>
                </a:solidFill>
                <a:effectLst/>
                <a:latin typeface="+mn-lt"/>
                <a:ea typeface="+mn-ea"/>
                <a:cs typeface="+mn-cs"/>
              </a:rPr>
              <a:t> H(\</a:t>
            </a:r>
            <a:r>
              <a:rPr lang="en-US" sz="1200" kern="1200" dirty="0" err="1">
                <a:solidFill>
                  <a:schemeClr val="tx1"/>
                </a:solidFill>
                <a:effectLst/>
                <a:latin typeface="+mn-lt"/>
                <a:ea typeface="+mn-ea"/>
                <a:cs typeface="+mn-cs"/>
              </a:rPr>
              <a:t>alphavec</a:t>
            </a:r>
            <a:r>
              <a:rPr lang="en-US" sz="1200" kern="1200" dirty="0">
                <a:solidFill>
                  <a:schemeClr val="tx1"/>
                </a:solidFill>
                <a:effectLst/>
                <a:latin typeface="+mn-lt"/>
                <a:ea typeface="+mn-ea"/>
                <a:cs typeface="+mn-cs"/>
              </a:rPr>
              <a:t>) |\psi_{\text{trial}}\</a:t>
            </a:r>
            <a:r>
              <a:rPr lang="en-US" sz="1200" kern="1200" dirty="0" err="1">
                <a:solidFill>
                  <a:schemeClr val="tx1"/>
                </a:solidFill>
                <a:effectLst/>
                <a:latin typeface="+mn-lt"/>
                <a:ea typeface="+mn-ea"/>
                <a:cs typeface="+mn-cs"/>
              </a:rPr>
              <a:t>rangle</a:t>
            </a:r>
            <a:r>
              <a:rPr lang="en-US" sz="1200" kern="1200" dirty="0">
                <a:solidFill>
                  <a:schemeClr val="tx1"/>
                </a:solidFill>
                <a:effectLst/>
                <a:latin typeface="+mn-lt"/>
                <a:ea typeface="+mn-ea"/>
                <a:cs typeface="+mn-cs"/>
              </a:rPr>
              <a:t>$ with $\</a:t>
            </a:r>
            <a:r>
              <a:rPr lang="en-US" sz="1200" kern="1200" dirty="0" err="1">
                <a:solidFill>
                  <a:schemeClr val="tx1"/>
                </a:solidFill>
                <a:effectLst/>
                <a:latin typeface="+mn-lt"/>
                <a:ea typeface="+mn-ea"/>
                <a:cs typeface="+mn-cs"/>
              </a:rPr>
              <a:t>langle</a:t>
            </a:r>
            <a:r>
              <a:rPr lang="en-US" sz="1200" kern="1200" dirty="0">
                <a:solidFill>
                  <a:schemeClr val="tx1"/>
                </a:solidFill>
                <a:effectLst/>
                <a:latin typeface="+mn-lt"/>
                <a:ea typeface="+mn-ea"/>
                <a:cs typeface="+mn-cs"/>
              </a:rPr>
              <a:t> \psi_{\text{trial}}| \psi_{\text{trial}}\</a:t>
            </a:r>
            <a:r>
              <a:rPr lang="en-US" sz="1200" kern="1200" dirty="0" err="1">
                <a:solidFill>
                  <a:schemeClr val="tx1"/>
                </a:solidFill>
                <a:effectLst/>
                <a:latin typeface="+mn-lt"/>
                <a:ea typeface="+mn-ea"/>
                <a:cs typeface="+mn-cs"/>
              </a:rPr>
              <a:t>rangle</a:t>
            </a:r>
            <a:r>
              <a:rPr lang="en-US" sz="1200" kern="1200" dirty="0">
                <a:solidFill>
                  <a:schemeClr val="tx1"/>
                </a:solidFill>
                <a:effectLst/>
                <a:latin typeface="+mn-lt"/>
                <a:ea typeface="+mn-ea"/>
                <a:cs typeface="+mn-cs"/>
              </a:rPr>
              <a:t> = 1$ to find $E_0(\</a:t>
            </a:r>
            <a:r>
              <a:rPr lang="en-US" sz="1200" kern="1200" dirty="0" err="1">
                <a:solidFill>
                  <a:schemeClr val="tx1"/>
                </a:solidFill>
                <a:effectLst/>
                <a:latin typeface="+mn-lt"/>
                <a:ea typeface="+mn-ea"/>
                <a:cs typeface="+mn-cs"/>
              </a:rPr>
              <a:t>alphavec</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c_i$s</a:t>
            </a:r>
            <a:r>
              <a:rPr lang="en-US" sz="1200" kern="1200" dirty="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39</a:t>
            </a:fld>
            <a:endParaRPr lang="en-US"/>
          </a:p>
        </p:txBody>
      </p:sp>
    </p:spTree>
    <p:extLst>
      <p:ext uri="{BB962C8B-B14F-4D97-AF65-F5344CB8AC3E}">
        <p14:creationId xmlns:p14="http://schemas.microsoft.com/office/powerpoint/2010/main" val="2936379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40</a:t>
            </a:fld>
            <a:endParaRPr lang="en-US"/>
          </a:p>
        </p:txBody>
      </p:sp>
    </p:spTree>
    <p:extLst>
      <p:ext uri="{BB962C8B-B14F-4D97-AF65-F5344CB8AC3E}">
        <p14:creationId xmlns:p14="http://schemas.microsoft.com/office/powerpoint/2010/main" val="2936466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41</a:t>
            </a:fld>
            <a:endParaRPr lang="en-US"/>
          </a:p>
        </p:txBody>
      </p:sp>
    </p:spTree>
    <p:extLst>
      <p:ext uri="{BB962C8B-B14F-4D97-AF65-F5344CB8AC3E}">
        <p14:creationId xmlns:p14="http://schemas.microsoft.com/office/powerpoint/2010/main" val="1189835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42</a:t>
            </a:fld>
            <a:endParaRPr lang="en-US"/>
          </a:p>
        </p:txBody>
      </p:sp>
    </p:spTree>
    <p:extLst>
      <p:ext uri="{BB962C8B-B14F-4D97-AF65-F5344CB8AC3E}">
        <p14:creationId xmlns:p14="http://schemas.microsoft.com/office/powerpoint/2010/main" val="2111093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43</a:t>
            </a:fld>
            <a:endParaRPr lang="en-US"/>
          </a:p>
        </p:txBody>
      </p:sp>
    </p:spTree>
    <p:extLst>
      <p:ext uri="{BB962C8B-B14F-4D97-AF65-F5344CB8AC3E}">
        <p14:creationId xmlns:p14="http://schemas.microsoft.com/office/powerpoint/2010/main" val="799804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45</a:t>
            </a:fld>
            <a:endParaRPr lang="en-US"/>
          </a:p>
        </p:txBody>
      </p:sp>
    </p:spTree>
    <p:extLst>
      <p:ext uri="{BB962C8B-B14F-4D97-AF65-F5344CB8AC3E}">
        <p14:creationId xmlns:p14="http://schemas.microsoft.com/office/powerpoint/2010/main" val="2467854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46</a:t>
            </a:fld>
            <a:endParaRPr lang="en-US"/>
          </a:p>
        </p:txBody>
      </p:sp>
    </p:spTree>
    <p:extLst>
      <p:ext uri="{BB962C8B-B14F-4D97-AF65-F5344CB8AC3E}">
        <p14:creationId xmlns:p14="http://schemas.microsoft.com/office/powerpoint/2010/main" val="2231708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9E20F-E99B-7F46-B2AD-D1FB01DD938D}" type="slidenum">
              <a:rPr lang="en-US" smtClean="0"/>
              <a:t>47</a:t>
            </a:fld>
            <a:endParaRPr lang="en-US"/>
          </a:p>
        </p:txBody>
      </p:sp>
    </p:spTree>
    <p:extLst>
      <p:ext uri="{BB962C8B-B14F-4D97-AF65-F5344CB8AC3E}">
        <p14:creationId xmlns:p14="http://schemas.microsoft.com/office/powerpoint/2010/main" val="3283768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48</a:t>
            </a:fld>
            <a:endParaRPr lang="en-US"/>
          </a:p>
        </p:txBody>
      </p:sp>
    </p:spTree>
    <p:extLst>
      <p:ext uri="{BB962C8B-B14F-4D97-AF65-F5344CB8AC3E}">
        <p14:creationId xmlns:p14="http://schemas.microsoft.com/office/powerpoint/2010/main" val="3626912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49</a:t>
            </a:fld>
            <a:endParaRPr lang="en-US"/>
          </a:p>
        </p:txBody>
      </p:sp>
    </p:spTree>
    <p:extLst>
      <p:ext uri="{BB962C8B-B14F-4D97-AF65-F5344CB8AC3E}">
        <p14:creationId xmlns:p14="http://schemas.microsoft.com/office/powerpoint/2010/main" val="119134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8</a:t>
            </a:fld>
            <a:endParaRPr lang="en-US"/>
          </a:p>
        </p:txBody>
      </p:sp>
    </p:spTree>
    <p:extLst>
      <p:ext uri="{BB962C8B-B14F-4D97-AF65-F5344CB8AC3E}">
        <p14:creationId xmlns:p14="http://schemas.microsoft.com/office/powerpoint/2010/main" val="230464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9</a:t>
            </a:fld>
            <a:endParaRPr lang="en-US"/>
          </a:p>
        </p:txBody>
      </p:sp>
    </p:spTree>
    <p:extLst>
      <p:ext uri="{BB962C8B-B14F-4D97-AF65-F5344CB8AC3E}">
        <p14:creationId xmlns:p14="http://schemas.microsoft.com/office/powerpoint/2010/main" val="1822952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e^{-\frac{(x-\mu)^2}{2\sigma_x^2}} e^{-\frac{(y-\mu)^2}{2\sigma_y^2}}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0 \\</a:t>
            </a:r>
          </a:p>
          <a:p>
            <a:r>
              <a:rPr lang="en-US" sz="1200" kern="1200" dirty="0">
                <a:solidFill>
                  <a:schemeClr val="tx1"/>
                </a:solidFill>
                <a:effectLst/>
                <a:latin typeface="+mn-lt"/>
                <a:ea typeface="+mn-ea"/>
                <a:cs typeface="+mn-cs"/>
              </a:rPr>
              <a:t>                  0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{N}e^{-\frac12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a:t>
            </a:r>
            <a:r>
              <a:rPr lang="en-US" sz="1200" kern="1200" dirty="0" err="1">
                <a:solidFill>
                  <a:schemeClr val="tx1"/>
                </a:solidFill>
                <a:effectLst/>
                <a:latin typeface="+mn-lt"/>
                <a:ea typeface="+mn-ea"/>
                <a:cs typeface="+mn-cs"/>
              </a:rPr>
              <a:t>intercal</a:t>
            </a:r>
            <a:r>
              <a:rPr lang="en-US" sz="1200" kern="1200" dirty="0">
                <a:solidFill>
                  <a:schemeClr val="tx1"/>
                </a:solidFill>
                <a:effectLst/>
                <a:latin typeface="+mn-lt"/>
                <a:ea typeface="+mn-ea"/>
                <a:cs typeface="+mn-cs"/>
              </a:rPr>
              <a:t>}{\color{red}\Sigma^{-1}}\</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a:t>
            </a:r>
          </a:p>
          <a:p>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mbox</a:t>
            </a:r>
            <a:r>
              <a:rPr lang="en-US" sz="1200" kern="1200" dirty="0">
                <a:solidFill>
                  <a:schemeClr val="tx1"/>
                </a:solidFill>
                <a:effectLst/>
                <a:latin typeface="+mn-lt"/>
                <a:ea typeface="+mn-ea"/>
                <a:cs typeface="+mn-cs"/>
              </a:rPr>
              <a:t>{correlated gaussian}</a:t>
            </a:r>
          </a:p>
          <a:p>
            <a:r>
              <a:rPr lang="en-US" sz="1200" kern="1200" dirty="0">
                <a:solidFill>
                  <a:schemeClr val="tx1"/>
                </a:solidFill>
                <a:effectLst/>
                <a:latin typeface="+mn-lt"/>
                <a:ea typeface="+mn-ea"/>
                <a:cs typeface="+mn-cs"/>
              </a:rPr>
              <a:t>   %   = \</a:t>
            </a:r>
            <a:r>
              <a:rPr lang="en-US" sz="1200" kern="1200" dirty="0" err="1">
                <a:solidFill>
                  <a:schemeClr val="tx1"/>
                </a:solidFill>
                <a:effectLst/>
                <a:latin typeface="+mn-lt"/>
                <a:ea typeface="+mn-ea"/>
                <a:cs typeface="+mn-cs"/>
              </a:rPr>
              <a:t>mathcal</a:t>
            </a:r>
            <a:r>
              <a:rPr lang="en-US" sz="1200" kern="1200" dirty="0">
                <a:solidFill>
                  <a:schemeClr val="tx1"/>
                </a:solidFill>
                <a:effectLst/>
                <a:latin typeface="+mn-lt"/>
                <a:ea typeface="+mn-ea"/>
                <a:cs typeface="+mn-cs"/>
              </a:rPr>
              <a:t>{N} e^{-\frac{(x-\mu)^2}{2\sigma^2}} e^{-\frac{(y-\mu)^2}{2\sigma^2}}</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{r}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x \\ y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qquad</a:t>
            </a:r>
            <a:r>
              <a:rPr lang="en-US" sz="1200" kern="1200" dirty="0">
                <a:solidFill>
                  <a:schemeClr val="tx1"/>
                </a:solidFill>
                <a:effectLst/>
                <a:latin typeface="+mn-lt"/>
                <a:ea typeface="+mn-ea"/>
                <a:cs typeface="+mn-cs"/>
              </a:rPr>
              <a:t> &amp;</a:t>
            </a:r>
          </a:p>
          <a:p>
            <a:r>
              <a:rPr lang="en-US" sz="1200" kern="1200" dirty="0">
                <a:solidFill>
                  <a:schemeClr val="tx1"/>
                </a:solidFill>
                <a:effectLst/>
                <a:latin typeface="+mn-lt"/>
                <a:ea typeface="+mn-ea"/>
                <a:cs typeface="+mn-cs"/>
              </a:rPr>
              <a:t>   {\color{red}\Sigma = \begin{</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 \sigma_x^2 &amp;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\rho\</a:t>
            </a:r>
            <a:r>
              <a:rPr lang="en-US" sz="1200" kern="1200" dirty="0" err="1">
                <a:solidFill>
                  <a:schemeClr val="tx1"/>
                </a:solidFill>
                <a:effectLst/>
                <a:latin typeface="+mn-lt"/>
                <a:ea typeface="+mn-ea"/>
                <a:cs typeface="+mn-cs"/>
              </a:rPr>
              <a:t>sigma_x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sigma_y</a:t>
            </a:r>
            <a:r>
              <a:rPr lang="en-US" sz="1200" kern="1200" dirty="0">
                <a:solidFill>
                  <a:schemeClr val="tx1"/>
                </a:solidFill>
                <a:effectLst/>
                <a:latin typeface="+mn-lt"/>
                <a:ea typeface="+mn-ea"/>
                <a:cs typeface="+mn-cs"/>
              </a:rPr>
              <a:t> &amp; \sigma_y^2 </a:t>
            </a:r>
          </a:p>
          <a:p>
            <a:r>
              <a:rPr lang="en-US" sz="1200" kern="1200" dirty="0">
                <a:solidFill>
                  <a:schemeClr val="tx1"/>
                </a:solidFill>
                <a:effectLst/>
                <a:latin typeface="+mn-lt"/>
                <a:ea typeface="+mn-ea"/>
                <a:cs typeface="+mn-cs"/>
              </a:rPr>
              <a:t>   \end{</a:t>
            </a:r>
            <a:r>
              <a:rPr lang="en-US" sz="1200" kern="1200" dirty="0" err="1">
                <a:solidFill>
                  <a:schemeClr val="tx1"/>
                </a:solidFill>
                <a:effectLst/>
                <a:latin typeface="+mn-lt"/>
                <a:ea typeface="+mn-ea"/>
                <a:cs typeface="+mn-cs"/>
              </a:rPr>
              <a:t>bmatrix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10</a:t>
            </a:fld>
            <a:endParaRPr lang="en-US"/>
          </a:p>
        </p:txBody>
      </p:sp>
    </p:spTree>
    <p:extLst>
      <p:ext uri="{BB962C8B-B14F-4D97-AF65-F5344CB8AC3E}">
        <p14:creationId xmlns:p14="http://schemas.microsoft.com/office/powerpoint/2010/main" val="360390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59E20F-E99B-7F46-B2AD-D1FB01DD938D}" type="slidenum">
              <a:rPr lang="en-US" smtClean="0"/>
              <a:t>12</a:t>
            </a:fld>
            <a:endParaRPr lang="en-US"/>
          </a:p>
        </p:txBody>
      </p:sp>
    </p:spTree>
    <p:extLst>
      <p:ext uri="{BB962C8B-B14F-4D97-AF65-F5344CB8AC3E}">
        <p14:creationId xmlns:p14="http://schemas.microsoft.com/office/powerpoint/2010/main" val="261284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9E20F-E99B-7F46-B2AD-D1FB01DD938D}" type="slidenum">
              <a:rPr lang="en-US" smtClean="0"/>
              <a:t>13</a:t>
            </a:fld>
            <a:endParaRPr lang="en-US"/>
          </a:p>
        </p:txBody>
      </p:sp>
    </p:spTree>
    <p:extLst>
      <p:ext uri="{BB962C8B-B14F-4D97-AF65-F5344CB8AC3E}">
        <p14:creationId xmlns:p14="http://schemas.microsoft.com/office/powerpoint/2010/main" val="3823530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B91BF2-6347-7E43-8D88-61FF90024FB1}" type="slidenum">
              <a:rPr lang="en-US" smtClean="0"/>
              <a:t>14</a:t>
            </a:fld>
            <a:endParaRPr lang="en-US"/>
          </a:p>
        </p:txBody>
      </p:sp>
    </p:spTree>
    <p:extLst>
      <p:ext uri="{BB962C8B-B14F-4D97-AF65-F5344CB8AC3E}">
        <p14:creationId xmlns:p14="http://schemas.microsoft.com/office/powerpoint/2010/main" val="166948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7"/>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E24791-5925-474A-80AD-F3AB6C9EB825}" type="datetimeFigureOut">
              <a:rPr lang="en-US" smtClean="0"/>
              <a:t>5/23/20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2534817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24791-5925-474A-80AD-F3AB6C9EB825}" type="datetimeFigureOut">
              <a:rPr lang="en-US" smtClean="0"/>
              <a:t>5/23/20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2997152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E24791-5925-474A-80AD-F3AB6C9EB825}" type="datetimeFigureOut">
              <a:rPr lang="en-US" smtClean="0"/>
              <a:t>5/23/20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4219581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Footer Placeholder 6"/>
          <p:cNvSpPr>
            <a:spLocks noGrp="1"/>
          </p:cNvSpPr>
          <p:nvPr>
            <p:ph type="ftr" sz="quarter" idx="3"/>
          </p:nvPr>
        </p:nvSpPr>
        <p:spPr>
          <a:xfrm>
            <a:off x="4140684" y="4856313"/>
            <a:ext cx="4152926" cy="273471"/>
          </a:xfrm>
          <a:prstGeom prst="rect">
            <a:avLst/>
          </a:prstGeom>
          <a:ln>
            <a:noFill/>
          </a:ln>
        </p:spPr>
        <p:txBody>
          <a:bodyPr lIns="0" tIns="48077" rIns="0" bIns="48077" anchor="b"/>
          <a:lstStyle>
            <a:lvl1pPr algn="r" eaLnBrk="0" hangingPunct="0">
              <a:lnSpc>
                <a:spcPct val="90000"/>
              </a:lnSpc>
              <a:defRPr sz="900" smtClean="0">
                <a:solidFill>
                  <a:srgbClr val="064308"/>
                </a:solidFill>
                <a:latin typeface="Arial"/>
                <a:ea typeface="+mn-ea"/>
                <a:cs typeface="Arial"/>
              </a:defRPr>
            </a:lvl1pPr>
          </a:lstStyle>
          <a:p>
            <a:pPr>
              <a:defRPr/>
            </a:pPr>
            <a:r>
              <a:rPr lang="en-US"/>
              <a:t>W. Nazarewicz, Indiana University 2017</a:t>
            </a:r>
            <a:endParaRPr lang="en-US" dirty="0"/>
          </a:p>
        </p:txBody>
      </p:sp>
      <p:sp>
        <p:nvSpPr>
          <p:cNvPr id="3" name="Slide Number Placeholder 2"/>
          <p:cNvSpPr>
            <a:spLocks noGrp="1"/>
          </p:cNvSpPr>
          <p:nvPr>
            <p:ph type="sldNum" sz="quarter" idx="4"/>
          </p:nvPr>
        </p:nvSpPr>
        <p:spPr>
          <a:xfrm>
            <a:off x="6842866" y="4875879"/>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87C7CF1-4D7D-C941-87F6-6592CA3F75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030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E24791-5925-474A-80AD-F3AB6C9EB825}" type="datetimeFigureOut">
              <a:rPr lang="en-US" smtClean="0"/>
              <a:t>5/23/20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3058141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E24791-5925-474A-80AD-F3AB6C9EB825}" type="datetimeFigureOut">
              <a:rPr lang="en-US" smtClean="0"/>
              <a:t>5/23/20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151527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E24791-5925-474A-80AD-F3AB6C9EB825}" type="datetimeFigureOut">
              <a:rPr lang="en-US" smtClean="0"/>
              <a:t>5/23/20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3423527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E24791-5925-474A-80AD-F3AB6C9EB825}" type="datetimeFigureOut">
              <a:rPr lang="en-US" smtClean="0"/>
              <a:t>5/23/20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255112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E24791-5925-474A-80AD-F3AB6C9EB825}" type="datetimeFigureOut">
              <a:rPr lang="en-US" smtClean="0"/>
              <a:t>5/23/20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4044620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E24791-5925-474A-80AD-F3AB6C9EB825}" type="datetimeFigureOut">
              <a:rPr lang="en-US" smtClean="0"/>
              <a:t>5/23/20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410787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7"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E24791-5925-474A-80AD-F3AB6C9EB825}" type="datetimeFigureOut">
              <a:rPr lang="en-US" smtClean="0"/>
              <a:t>5/23/20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1812934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11"/>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E24791-5925-474A-80AD-F3AB6C9EB825}" type="datetimeFigureOut">
              <a:rPr lang="en-US" smtClean="0"/>
              <a:t>5/23/20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E1D91C-BA14-BA44-AD3D-7D4131C9566D}" type="slidenum">
              <a:rPr lang="en-US" smtClean="0"/>
              <a:t>‹#›</a:t>
            </a:fld>
            <a:endParaRPr lang="en-US"/>
          </a:p>
        </p:txBody>
      </p:sp>
    </p:spTree>
    <p:extLst>
      <p:ext uri="{BB962C8B-B14F-4D97-AF65-F5344CB8AC3E}">
        <p14:creationId xmlns:p14="http://schemas.microsoft.com/office/powerpoint/2010/main" val="3473280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6E24791-5925-474A-80AD-F3AB6C9EB825}" type="datetimeFigureOut">
              <a:rPr lang="en-US" smtClean="0"/>
              <a:t>5/23/20</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E1D91C-BA14-BA44-AD3D-7D4131C9566D}" type="slidenum">
              <a:rPr lang="en-US" smtClean="0"/>
              <a:t>‹#›</a:t>
            </a:fld>
            <a:endParaRPr lang="en-US"/>
          </a:p>
        </p:txBody>
      </p:sp>
    </p:spTree>
    <p:extLst>
      <p:ext uri="{BB962C8B-B14F-4D97-AF65-F5344CB8AC3E}">
        <p14:creationId xmlns:p14="http://schemas.microsoft.com/office/powerpoint/2010/main" val="372967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7.emf"/><Relationship Id="rId7"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24.emf"/><Relationship Id="rId5" Type="http://schemas.openxmlformats.org/officeDocument/2006/relationships/image" Target="../media/image19.emf"/><Relationship Id="rId10" Type="http://schemas.openxmlformats.org/officeDocument/2006/relationships/image" Target="../media/image23.emf"/><Relationship Id="rId4" Type="http://schemas.openxmlformats.org/officeDocument/2006/relationships/image" Target="../media/image18.emf"/><Relationship Id="rId9" Type="http://schemas.openxmlformats.org/officeDocument/2006/relationships/image" Target="../media/image22.emf"/></Relationships>
</file>

<file path=ppt/slides/_rels/slide1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8.emf"/><Relationship Id="rId7"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48.em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3.emf"/><Relationship Id="rId5" Type="http://schemas.openxmlformats.org/officeDocument/2006/relationships/image" Target="../media/image47.emf"/><Relationship Id="rId4" Type="http://schemas.openxmlformats.org/officeDocument/2006/relationships/hyperlink" Target="http://www.lenpic.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52.emf"/></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62.emf"/><Relationship Id="rId4" Type="http://schemas.openxmlformats.org/officeDocument/2006/relationships/image" Target="../media/image61.jpeg"/></Relationships>
</file>

<file path=ppt/slides/_rels/slide2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12.xml"/><Relationship Id="rId4" Type="http://schemas.openxmlformats.org/officeDocument/2006/relationships/image" Target="../media/image6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7.emf"/></Relationships>
</file>

<file path=ppt/slides/_rels/slide3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32.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25.xml"/><Relationship Id="rId16" Type="http://schemas.openxmlformats.org/officeDocument/2006/relationships/image" Target="../media/image86.emf"/><Relationship Id="rId1" Type="http://schemas.openxmlformats.org/officeDocument/2006/relationships/slideLayout" Target="../slideLayouts/slideLayout1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emf"/><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35.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93.emf"/></Relationships>
</file>

<file path=ppt/slides/_rels/slide36.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95.emf"/></Relationships>
</file>

<file path=ppt/slides/_rels/slide37.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hyperlink" Target="http://arxiv.org/abs/arXiv:1909.08446"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99.emf"/><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hyperlink" Target="http://arxiv.org/abs/arXiv:1909.08446"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101.emf"/><Relationship Id="rId4" Type="http://schemas.openxmlformats.org/officeDocument/2006/relationships/image" Target="../media/image100.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0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nucleartalent.org/"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https://nucleartalent.github.io/Bayes2019/"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105.emf"/></Relationships>
</file>

<file path=ppt/slides/_rels/slide4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48.xml.rels><?xml version="1.0" encoding="UTF-8" standalone="yes"?>
<Relationships xmlns="http://schemas.openxmlformats.org/package/2006/relationships"><Relationship Id="rId3" Type="http://schemas.openxmlformats.org/officeDocument/2006/relationships/image" Target="../media/image110.emf"/><Relationship Id="rId7" Type="http://schemas.openxmlformats.org/officeDocument/2006/relationships/image" Target="../media/image113.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6.emf"/></Relationships>
</file>

<file path=ppt/slides/_rels/slide49.xml.rels><?xml version="1.0" encoding="UTF-8" standalone="yes"?>
<Relationships xmlns="http://schemas.openxmlformats.org/package/2006/relationships"><Relationship Id="rId8" Type="http://schemas.openxmlformats.org/officeDocument/2006/relationships/image" Target="../media/image116.tiff"/><Relationship Id="rId13" Type="http://schemas.openxmlformats.org/officeDocument/2006/relationships/image" Target="../media/image121.tiff"/><Relationship Id="rId3" Type="http://schemas.openxmlformats.org/officeDocument/2006/relationships/hyperlink" Target="https://github.com/buqeye/gsum/blob/master/docs/notebooks/correlated_EFT_publication.ipynb" TargetMode="External"/><Relationship Id="rId7" Type="http://schemas.openxmlformats.org/officeDocument/2006/relationships/image" Target="../media/image115.tiff"/><Relationship Id="rId12" Type="http://schemas.openxmlformats.org/officeDocument/2006/relationships/image" Target="../media/image120.tiff"/><Relationship Id="rId2" Type="http://schemas.openxmlformats.org/officeDocument/2006/relationships/notesSlide" Target="../notesSlides/notesSlide39.xml"/><Relationship Id="rId16" Type="http://schemas.openxmlformats.org/officeDocument/2006/relationships/hyperlink" Target="https://buqeye.github.io/" TargetMode="External"/><Relationship Id="rId1" Type="http://schemas.openxmlformats.org/officeDocument/2006/relationships/slideLayout" Target="../slideLayouts/slideLayout12.xml"/><Relationship Id="rId6" Type="http://schemas.openxmlformats.org/officeDocument/2006/relationships/image" Target="../media/image114.tiff"/><Relationship Id="rId11" Type="http://schemas.openxmlformats.org/officeDocument/2006/relationships/image" Target="../media/image119.tiff"/><Relationship Id="rId5" Type="http://schemas.openxmlformats.org/officeDocument/2006/relationships/hyperlink" Target="https://buqeye.github.io/gsum" TargetMode="External"/><Relationship Id="rId15" Type="http://schemas.openxmlformats.org/officeDocument/2006/relationships/image" Target="../media/image123.tiff"/><Relationship Id="rId10" Type="http://schemas.openxmlformats.org/officeDocument/2006/relationships/image" Target="../media/image118.tiff"/><Relationship Id="rId4" Type="http://schemas.openxmlformats.org/officeDocument/2006/relationships/hyperlink" Target="https://arxiv.org/abs/1904.10581" TargetMode="External"/><Relationship Id="rId9" Type="http://schemas.openxmlformats.org/officeDocument/2006/relationships/image" Target="../media/image117.tiff"/><Relationship Id="rId14" Type="http://schemas.openxmlformats.org/officeDocument/2006/relationships/image" Target="../media/image122.tiff"/></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3387" y="449847"/>
            <a:ext cx="7425452" cy="523220"/>
          </a:xfrm>
          <a:prstGeom prst="rect">
            <a:avLst/>
          </a:prstGeom>
          <a:solidFill>
            <a:schemeClr val="accent2">
              <a:lumMod val="20000"/>
              <a:lumOff val="80000"/>
            </a:schemeClr>
          </a:solidFill>
          <a:effectLst>
            <a:outerShdw blurRad="50800" dist="38100" dir="2700000" algn="tl" rotWithShape="0">
              <a:schemeClr val="accent2">
                <a:lumMod val="40000"/>
                <a:lumOff val="60000"/>
                <a:alpha val="43000"/>
              </a:schemeClr>
            </a:outerShdw>
            <a:softEdge rad="12700"/>
          </a:effectLst>
        </p:spPr>
        <p:txBody>
          <a:bodyPr wrap="square">
            <a:spAutoFit/>
          </a:bodyPr>
          <a:lstStyle/>
          <a:p>
            <a:pPr algn="ctr"/>
            <a:r>
              <a:rPr lang="en-US" sz="2800" b="1" dirty="0">
                <a:solidFill>
                  <a:srgbClr val="FF0000"/>
                </a:solidFill>
              </a:rPr>
              <a:t>Theory Error Bars for Nuclei</a:t>
            </a:r>
          </a:p>
        </p:txBody>
      </p:sp>
      <p:sp>
        <p:nvSpPr>
          <p:cNvPr id="5" name="Rectangle 4"/>
          <p:cNvSpPr/>
          <p:nvPr/>
        </p:nvSpPr>
        <p:spPr>
          <a:xfrm>
            <a:off x="1650413" y="1183826"/>
            <a:ext cx="5753966" cy="707886"/>
          </a:xfrm>
          <a:prstGeom prst="rect">
            <a:avLst/>
          </a:prstGeom>
        </p:spPr>
        <p:txBody>
          <a:bodyPr wrap="square">
            <a:spAutoFit/>
          </a:bodyPr>
          <a:lstStyle/>
          <a:p>
            <a:pPr algn="ctr"/>
            <a:r>
              <a:rPr lang="en-US" sz="2000" dirty="0"/>
              <a:t>Dick </a:t>
            </a:r>
            <a:r>
              <a:rPr lang="en-US" sz="2000" dirty="0" err="1"/>
              <a:t>Furnstahl</a:t>
            </a:r>
            <a:endParaRPr lang="en-US" sz="2000" dirty="0"/>
          </a:p>
          <a:p>
            <a:pPr algn="ctr"/>
            <a:r>
              <a:rPr lang="en-US" sz="2000" dirty="0"/>
              <a:t>TRIUMF Colloquium,  March 2020</a:t>
            </a:r>
          </a:p>
        </p:txBody>
      </p:sp>
      <p:pic>
        <p:nvPicPr>
          <p:cNvPr id="6" name="Picture 5"/>
          <p:cNvPicPr>
            <a:picLocks noChangeAspect="1"/>
          </p:cNvPicPr>
          <p:nvPr/>
        </p:nvPicPr>
        <p:blipFill>
          <a:blip r:embed="rId3"/>
          <a:stretch>
            <a:fillRect/>
          </a:stretch>
        </p:blipFill>
        <p:spPr>
          <a:xfrm>
            <a:off x="2907296" y="1968015"/>
            <a:ext cx="3134614" cy="453263"/>
          </a:xfrm>
          <a:prstGeom prst="rect">
            <a:avLst/>
          </a:prstGeom>
        </p:spPr>
      </p:pic>
      <p:pic>
        <p:nvPicPr>
          <p:cNvPr id="8" name="Picture 7"/>
          <p:cNvPicPr>
            <a:picLocks noChangeAspect="1"/>
          </p:cNvPicPr>
          <p:nvPr/>
        </p:nvPicPr>
        <p:blipFill>
          <a:blip r:embed="rId4"/>
          <a:stretch>
            <a:fillRect/>
          </a:stretch>
        </p:blipFill>
        <p:spPr>
          <a:xfrm>
            <a:off x="5641855" y="3372093"/>
            <a:ext cx="3166313" cy="696096"/>
          </a:xfrm>
          <a:prstGeom prst="rect">
            <a:avLst/>
          </a:prstGeom>
        </p:spPr>
      </p:pic>
      <p:pic>
        <p:nvPicPr>
          <p:cNvPr id="9" name="Picture 8"/>
          <p:cNvPicPr>
            <a:picLocks noChangeAspect="1"/>
          </p:cNvPicPr>
          <p:nvPr/>
        </p:nvPicPr>
        <p:blipFill>
          <a:blip r:embed="rId5"/>
          <a:stretch>
            <a:fillRect/>
          </a:stretch>
        </p:blipFill>
        <p:spPr>
          <a:xfrm>
            <a:off x="6643558" y="2238214"/>
            <a:ext cx="1057575" cy="1057575"/>
          </a:xfrm>
          <a:prstGeom prst="rect">
            <a:avLst/>
          </a:prstGeom>
        </p:spPr>
      </p:pic>
      <p:pic>
        <p:nvPicPr>
          <p:cNvPr id="10" name="Picture 9"/>
          <p:cNvPicPr>
            <a:picLocks noChangeAspect="1"/>
          </p:cNvPicPr>
          <p:nvPr/>
        </p:nvPicPr>
        <p:blipFill>
          <a:blip r:embed="rId6"/>
          <a:stretch>
            <a:fillRect/>
          </a:stretch>
        </p:blipFill>
        <p:spPr>
          <a:xfrm>
            <a:off x="5921629" y="4222471"/>
            <a:ext cx="2573605" cy="751637"/>
          </a:xfrm>
          <a:prstGeom prst="rect">
            <a:avLst/>
          </a:prstGeom>
        </p:spPr>
      </p:pic>
      <p:pic>
        <p:nvPicPr>
          <p:cNvPr id="12" name="Picture 11">
            <a:extLst>
              <a:ext uri="{FF2B5EF4-FFF2-40B4-BE49-F238E27FC236}">
                <a16:creationId xmlns:a16="http://schemas.microsoft.com/office/drawing/2014/main" id="{035C6011-6C8C-974B-A123-E8973B1AA826}"/>
              </a:ext>
            </a:extLst>
          </p:cNvPr>
          <p:cNvPicPr>
            <a:picLocks noChangeAspect="1"/>
          </p:cNvPicPr>
          <p:nvPr/>
        </p:nvPicPr>
        <p:blipFill>
          <a:blip r:embed="rId7"/>
          <a:stretch>
            <a:fillRect/>
          </a:stretch>
        </p:blipFill>
        <p:spPr>
          <a:xfrm>
            <a:off x="416390" y="2591000"/>
            <a:ext cx="2206381" cy="2170651"/>
          </a:xfrm>
          <a:prstGeom prst="rect">
            <a:avLst/>
          </a:prstGeom>
        </p:spPr>
      </p:pic>
      <p:sp>
        <p:nvSpPr>
          <p:cNvPr id="2" name="TextBox 1">
            <a:extLst>
              <a:ext uri="{FF2B5EF4-FFF2-40B4-BE49-F238E27FC236}">
                <a16:creationId xmlns:a16="http://schemas.microsoft.com/office/drawing/2014/main" id="{42297458-A0C8-7347-A930-098E30F43B11}"/>
              </a:ext>
            </a:extLst>
          </p:cNvPr>
          <p:cNvSpPr txBox="1"/>
          <p:nvPr/>
        </p:nvSpPr>
        <p:spPr>
          <a:xfrm>
            <a:off x="3146362" y="2693327"/>
            <a:ext cx="2576983" cy="1015663"/>
          </a:xfrm>
          <a:prstGeom prst="rect">
            <a:avLst/>
          </a:prstGeom>
          <a:noFill/>
        </p:spPr>
        <p:txBody>
          <a:bodyPr wrap="square" rtlCol="0">
            <a:spAutoFit/>
          </a:bodyPr>
          <a:lstStyle/>
          <a:p>
            <a:r>
              <a:rPr lang="en-US" sz="2000" b="1" dirty="0">
                <a:solidFill>
                  <a:srgbClr val="FF0000"/>
                </a:solidFill>
              </a:rPr>
              <a:t>Special thanks to my colleagues in BUQEYE, LENPIC, and NUCLEI!</a:t>
            </a:r>
          </a:p>
        </p:txBody>
      </p:sp>
      <p:pic>
        <p:nvPicPr>
          <p:cNvPr id="11" name="Picture 10">
            <a:extLst>
              <a:ext uri="{FF2B5EF4-FFF2-40B4-BE49-F238E27FC236}">
                <a16:creationId xmlns:a16="http://schemas.microsoft.com/office/drawing/2014/main" id="{EAC1C24B-2FA8-7645-91D8-7DAB4E93C750}"/>
              </a:ext>
            </a:extLst>
          </p:cNvPr>
          <p:cNvPicPr>
            <a:picLocks noChangeAspect="1"/>
          </p:cNvPicPr>
          <p:nvPr/>
        </p:nvPicPr>
        <p:blipFill>
          <a:blip r:embed="rId8"/>
          <a:stretch>
            <a:fillRect/>
          </a:stretch>
        </p:blipFill>
        <p:spPr>
          <a:xfrm>
            <a:off x="3904477" y="3868567"/>
            <a:ext cx="871704" cy="1074789"/>
          </a:xfrm>
          <a:prstGeom prst="rect">
            <a:avLst/>
          </a:prstGeom>
        </p:spPr>
      </p:pic>
    </p:spTree>
    <p:extLst>
      <p:ext uri="{BB962C8B-B14F-4D97-AF65-F5344CB8AC3E}">
        <p14:creationId xmlns:p14="http://schemas.microsoft.com/office/powerpoint/2010/main" val="4066084818"/>
      </p:ext>
    </p:extLst>
  </p:cSld>
  <p:clrMapOvr>
    <a:masterClrMapping/>
  </p:clrMapOvr>
  <mc:AlternateContent xmlns:mc="http://schemas.openxmlformats.org/markup-compatibility/2006" xmlns:p14="http://schemas.microsoft.com/office/powerpoint/2010/main">
    <mc:Choice Requires="p14">
      <p:transition spd="slow" p14:dur="2000" advTm="17185"/>
    </mc:Choice>
    <mc:Fallback xmlns="">
      <p:transition xmlns:p14="http://schemas.microsoft.com/office/powerpoint/2010/main" spd="slow" advTm="171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BD59B8-CBD1-C644-A77A-B24D16CB82A1}"/>
              </a:ext>
            </a:extLst>
          </p:cNvPr>
          <p:cNvPicPr>
            <a:picLocks noChangeAspect="1"/>
          </p:cNvPicPr>
          <p:nvPr/>
        </p:nvPicPr>
        <p:blipFill>
          <a:blip r:embed="rId3"/>
          <a:stretch>
            <a:fillRect/>
          </a:stretch>
        </p:blipFill>
        <p:spPr>
          <a:xfrm>
            <a:off x="4754881" y="2103120"/>
            <a:ext cx="4133087" cy="2882741"/>
          </a:xfrm>
          <a:prstGeom prst="rect">
            <a:avLst/>
          </a:prstGeom>
        </p:spPr>
      </p:pic>
      <p:pic>
        <p:nvPicPr>
          <p:cNvPr id="13" name="Picture 12">
            <a:extLst>
              <a:ext uri="{FF2B5EF4-FFF2-40B4-BE49-F238E27FC236}">
                <a16:creationId xmlns:a16="http://schemas.microsoft.com/office/drawing/2014/main" id="{45FE475D-832A-A848-8C1B-0B178978FA16}"/>
              </a:ext>
            </a:extLst>
          </p:cNvPr>
          <p:cNvPicPr>
            <a:picLocks noChangeAspect="1"/>
          </p:cNvPicPr>
          <p:nvPr/>
        </p:nvPicPr>
        <p:blipFill>
          <a:blip r:embed="rId4"/>
          <a:stretch>
            <a:fillRect/>
          </a:stretch>
        </p:blipFill>
        <p:spPr>
          <a:xfrm>
            <a:off x="4754880" y="2103120"/>
            <a:ext cx="4116350" cy="2926080"/>
          </a:xfrm>
          <a:prstGeom prst="rect">
            <a:avLst/>
          </a:prstGeom>
        </p:spPr>
      </p:pic>
      <p:pic>
        <p:nvPicPr>
          <p:cNvPr id="14" name="Picture 13">
            <a:extLst>
              <a:ext uri="{FF2B5EF4-FFF2-40B4-BE49-F238E27FC236}">
                <a16:creationId xmlns:a16="http://schemas.microsoft.com/office/drawing/2014/main" id="{5E89A65F-9EC5-D845-88A6-09E873498C0D}"/>
              </a:ext>
            </a:extLst>
          </p:cNvPr>
          <p:cNvPicPr>
            <a:picLocks noChangeAspect="1"/>
          </p:cNvPicPr>
          <p:nvPr/>
        </p:nvPicPr>
        <p:blipFill>
          <a:blip r:embed="rId5"/>
          <a:stretch>
            <a:fillRect/>
          </a:stretch>
        </p:blipFill>
        <p:spPr>
          <a:xfrm>
            <a:off x="4754880" y="2103120"/>
            <a:ext cx="4114800" cy="2924978"/>
          </a:xfrm>
          <a:prstGeom prst="rect">
            <a:avLst/>
          </a:prstGeom>
        </p:spPr>
      </p:pic>
      <p:pic>
        <p:nvPicPr>
          <p:cNvPr id="15" name="Picture 14">
            <a:extLst>
              <a:ext uri="{FF2B5EF4-FFF2-40B4-BE49-F238E27FC236}">
                <a16:creationId xmlns:a16="http://schemas.microsoft.com/office/drawing/2014/main" id="{A0F78E49-AAD9-1743-BF9B-155AF98CEFC0}"/>
              </a:ext>
            </a:extLst>
          </p:cNvPr>
          <p:cNvPicPr>
            <a:picLocks noChangeAspect="1"/>
          </p:cNvPicPr>
          <p:nvPr/>
        </p:nvPicPr>
        <p:blipFill>
          <a:blip r:embed="rId6"/>
          <a:stretch>
            <a:fillRect/>
          </a:stretch>
        </p:blipFill>
        <p:spPr>
          <a:xfrm>
            <a:off x="4754880" y="2103120"/>
            <a:ext cx="4116350" cy="2926080"/>
          </a:xfrm>
          <a:prstGeom prst="rect">
            <a:avLst/>
          </a:prstGeom>
        </p:spPr>
      </p:pic>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14342" y="208364"/>
            <a:ext cx="7220415" cy="594243"/>
          </a:xfrm>
        </p:spPr>
        <p:txBody>
          <a:bodyPr>
            <a:normAutofit/>
          </a:bodyPr>
          <a:lstStyle/>
          <a:p>
            <a:r>
              <a:rPr lang="en-US" sz="2400" b="1" dirty="0">
                <a:solidFill>
                  <a:srgbClr val="FF0000"/>
                </a:solidFill>
              </a:rPr>
              <a:t>State of knowledge as probability distributions (pdfs)</a:t>
            </a:r>
          </a:p>
        </p:txBody>
      </p:sp>
      <p:sp>
        <p:nvSpPr>
          <p:cNvPr id="10" name="TextBox 9">
            <a:extLst>
              <a:ext uri="{FF2B5EF4-FFF2-40B4-BE49-F238E27FC236}">
                <a16:creationId xmlns:a16="http://schemas.microsoft.com/office/drawing/2014/main" id="{44A72272-46DC-7045-AB14-0C3CD39EFA3F}"/>
              </a:ext>
            </a:extLst>
          </p:cNvPr>
          <p:cNvSpPr txBox="1"/>
          <p:nvPr/>
        </p:nvSpPr>
        <p:spPr>
          <a:xfrm>
            <a:off x="439838" y="833377"/>
            <a:ext cx="8508098" cy="2092881"/>
          </a:xfrm>
          <a:prstGeom prst="rect">
            <a:avLst/>
          </a:prstGeom>
          <a:noFill/>
        </p:spPr>
        <p:txBody>
          <a:bodyPr wrap="none" rtlCol="0">
            <a:spAutoFit/>
          </a:bodyPr>
          <a:lstStyle/>
          <a:p>
            <a:pPr marL="194310" indent="-194310">
              <a:spcBef>
                <a:spcPts val="300"/>
              </a:spcBef>
              <a:spcAft>
                <a:spcPts val="300"/>
              </a:spcAft>
              <a:buFont typeface="Arial" panose="020B0604020202020204" pitchFamily="34" charset="0"/>
              <a:buChar char="•"/>
            </a:pPr>
            <a:r>
              <a:rPr lang="en-US" sz="2000" dirty="0" err="1"/>
              <a:t>pr</a:t>
            </a:r>
            <a:r>
              <a:rPr lang="en-US" sz="2000" dirty="0"/>
              <a:t>(A, B | C) “joint probability (density) of A and B given C” (</a:t>
            </a:r>
            <a:r>
              <a:rPr lang="en-US" sz="2000" i="1" dirty="0"/>
              <a:t>contingent</a:t>
            </a:r>
            <a:r>
              <a:rPr lang="en-US" sz="2000" dirty="0"/>
              <a:t> on C)</a:t>
            </a:r>
          </a:p>
          <a:p>
            <a:pPr marL="194310" indent="-194310">
              <a:spcAft>
                <a:spcPts val="300"/>
              </a:spcAft>
              <a:buFont typeface="Arial" panose="020B0604020202020204" pitchFamily="34" charset="0"/>
              <a:buChar char="•"/>
            </a:pPr>
            <a:r>
              <a:rPr lang="en-US" sz="2000" dirty="0"/>
              <a:t>A, B, C can be observables, parameters, uncertainties, propositions, models, …</a:t>
            </a:r>
          </a:p>
          <a:p>
            <a:pPr marL="194310" indent="-194310">
              <a:spcAft>
                <a:spcPts val="300"/>
              </a:spcAft>
              <a:buFont typeface="Arial" panose="020B0604020202020204" pitchFamily="34" charset="0"/>
              <a:buChar char="•"/>
            </a:pPr>
            <a:r>
              <a:rPr lang="en-US" sz="2000" dirty="0"/>
              <a:t>cf. quantum mechanics |</a:t>
            </a:r>
            <a:r>
              <a:rPr lang="en-US" sz="2000" dirty="0" err="1"/>
              <a:t>ψ</a:t>
            </a:r>
            <a:r>
              <a:rPr lang="en-US" sz="2000" dirty="0"/>
              <a:t>(x, y)|</a:t>
            </a:r>
            <a:r>
              <a:rPr lang="en-US" sz="2000" baseline="30000" dirty="0"/>
              <a:t>2  </a:t>
            </a:r>
            <a:r>
              <a:rPr lang="en-US" sz="2000" dirty="0"/>
              <a:t>or </a:t>
            </a:r>
            <a:r>
              <a:rPr lang="en-US" sz="2000" dirty="0">
                <a:solidFill>
                  <a:srgbClr val="FF0000"/>
                </a:solidFill>
              </a:rPr>
              <a:t>|</a:t>
            </a:r>
            <a:r>
              <a:rPr lang="en-US" sz="2000" dirty="0" err="1">
                <a:solidFill>
                  <a:srgbClr val="FF0000"/>
                </a:solidFill>
              </a:rPr>
              <a:t>ψ</a:t>
            </a:r>
            <a:r>
              <a:rPr lang="en-US" sz="2000" dirty="0">
                <a:solidFill>
                  <a:srgbClr val="FF0000"/>
                </a:solidFill>
              </a:rPr>
              <a:t>(x)|</a:t>
            </a:r>
            <a:r>
              <a:rPr lang="en-US" sz="2000" baseline="30000" dirty="0">
                <a:solidFill>
                  <a:srgbClr val="FF0000"/>
                </a:solidFill>
              </a:rPr>
              <a:t>2 </a:t>
            </a:r>
            <a:r>
              <a:rPr lang="en-US" sz="2000" dirty="0">
                <a:solidFill>
                  <a:srgbClr val="FF0000"/>
                </a:solidFill>
              </a:rPr>
              <a:t>= ∫ |</a:t>
            </a:r>
            <a:r>
              <a:rPr lang="en-US" sz="2000" dirty="0" err="1">
                <a:solidFill>
                  <a:srgbClr val="FF0000"/>
                </a:solidFill>
              </a:rPr>
              <a:t>ψ</a:t>
            </a:r>
            <a:r>
              <a:rPr lang="en-US" sz="2000" dirty="0">
                <a:solidFill>
                  <a:srgbClr val="FF0000"/>
                </a:solidFill>
              </a:rPr>
              <a:t>(x, y)|</a:t>
            </a:r>
            <a:r>
              <a:rPr lang="en-US" sz="2000" baseline="30000" dirty="0">
                <a:solidFill>
                  <a:srgbClr val="FF0000"/>
                </a:solidFill>
              </a:rPr>
              <a:t>2 </a:t>
            </a:r>
            <a:r>
              <a:rPr lang="en-US" sz="2000" dirty="0" err="1">
                <a:solidFill>
                  <a:srgbClr val="FF0000"/>
                </a:solidFill>
              </a:rPr>
              <a:t>dy</a:t>
            </a:r>
            <a:r>
              <a:rPr lang="en-US" sz="2000" dirty="0">
                <a:solidFill>
                  <a:srgbClr val="FF0000"/>
                </a:solidFill>
              </a:rPr>
              <a:t> (</a:t>
            </a:r>
            <a:r>
              <a:rPr lang="en-US" sz="2000" i="1" dirty="0">
                <a:solidFill>
                  <a:srgbClr val="FF0000"/>
                </a:solidFill>
              </a:rPr>
              <a:t>marginalization</a:t>
            </a:r>
            <a:r>
              <a:rPr lang="en-US" sz="2000" dirty="0">
                <a:solidFill>
                  <a:srgbClr val="FF0000"/>
                </a:solidFill>
              </a:rPr>
              <a:t>)</a:t>
            </a:r>
          </a:p>
          <a:p>
            <a:pPr marL="194310" indent="-194310">
              <a:spcAft>
                <a:spcPts val="300"/>
              </a:spcAft>
              <a:buFont typeface="Arial" panose="020B0604020202020204" pitchFamily="34" charset="0"/>
              <a:buChar char="•"/>
            </a:pPr>
            <a:r>
              <a:rPr lang="en-US" sz="2000" dirty="0"/>
              <a:t>Bayesian confidence (credible) interval:</a:t>
            </a:r>
            <a:br>
              <a:rPr lang="en-US" sz="2000" dirty="0"/>
            </a:br>
            <a:r>
              <a:rPr lang="en-US" sz="2000" dirty="0"/>
              <a:t> </a:t>
            </a:r>
          </a:p>
          <a:p>
            <a:pPr>
              <a:spcAft>
                <a:spcPts val="300"/>
              </a:spcAft>
            </a:pPr>
            <a:r>
              <a:rPr lang="en-US" sz="2000" baseline="30000" dirty="0"/>
              <a:t> </a:t>
            </a:r>
            <a:endParaRPr lang="en-US" sz="2000" dirty="0"/>
          </a:p>
        </p:txBody>
      </p:sp>
      <p:pic>
        <p:nvPicPr>
          <p:cNvPr id="18" name="Picture 17">
            <a:extLst>
              <a:ext uri="{FF2B5EF4-FFF2-40B4-BE49-F238E27FC236}">
                <a16:creationId xmlns:a16="http://schemas.microsoft.com/office/drawing/2014/main" id="{9F59A305-3F9F-B644-968B-806E803F313F}"/>
              </a:ext>
            </a:extLst>
          </p:cNvPr>
          <p:cNvPicPr>
            <a:picLocks noChangeAspect="1"/>
          </p:cNvPicPr>
          <p:nvPr/>
        </p:nvPicPr>
        <p:blipFill>
          <a:blip r:embed="rId7"/>
          <a:stretch>
            <a:fillRect/>
          </a:stretch>
        </p:blipFill>
        <p:spPr>
          <a:xfrm>
            <a:off x="874884" y="2173593"/>
            <a:ext cx="3606834" cy="398157"/>
          </a:xfrm>
          <a:prstGeom prst="rect">
            <a:avLst/>
          </a:prstGeom>
        </p:spPr>
      </p:pic>
      <p:pic>
        <p:nvPicPr>
          <p:cNvPr id="4" name="Picture 3">
            <a:extLst>
              <a:ext uri="{FF2B5EF4-FFF2-40B4-BE49-F238E27FC236}">
                <a16:creationId xmlns:a16="http://schemas.microsoft.com/office/drawing/2014/main" id="{0753ECE6-F66D-DA45-9733-47160CFC315A}"/>
              </a:ext>
            </a:extLst>
          </p:cNvPr>
          <p:cNvPicPr>
            <a:picLocks noChangeAspect="1"/>
          </p:cNvPicPr>
          <p:nvPr/>
        </p:nvPicPr>
        <p:blipFill>
          <a:blip r:embed="rId8"/>
          <a:stretch>
            <a:fillRect/>
          </a:stretch>
        </p:blipFill>
        <p:spPr>
          <a:xfrm>
            <a:off x="51067" y="328499"/>
            <a:ext cx="4425696" cy="4678592"/>
          </a:xfrm>
          <a:prstGeom prst="rect">
            <a:avLst/>
          </a:prstGeom>
          <a:ln w="19050">
            <a:solidFill>
              <a:schemeClr val="tx1"/>
            </a:solidFill>
          </a:ln>
        </p:spPr>
      </p:pic>
      <p:pic>
        <p:nvPicPr>
          <p:cNvPr id="6" name="Picture 5">
            <a:extLst>
              <a:ext uri="{FF2B5EF4-FFF2-40B4-BE49-F238E27FC236}">
                <a16:creationId xmlns:a16="http://schemas.microsoft.com/office/drawing/2014/main" id="{0E5016D7-25D6-D641-BB37-3D170BBE3015}"/>
              </a:ext>
            </a:extLst>
          </p:cNvPr>
          <p:cNvPicPr>
            <a:picLocks noChangeAspect="1"/>
          </p:cNvPicPr>
          <p:nvPr/>
        </p:nvPicPr>
        <p:blipFill>
          <a:blip r:embed="rId9"/>
          <a:stretch>
            <a:fillRect/>
          </a:stretch>
        </p:blipFill>
        <p:spPr>
          <a:xfrm>
            <a:off x="54864" y="329184"/>
            <a:ext cx="4428662" cy="4681728"/>
          </a:xfrm>
          <a:prstGeom prst="rect">
            <a:avLst/>
          </a:prstGeom>
          <a:ln w="19050">
            <a:solidFill>
              <a:schemeClr val="tx1"/>
            </a:solidFill>
          </a:ln>
        </p:spPr>
      </p:pic>
      <p:grpSp>
        <p:nvGrpSpPr>
          <p:cNvPr id="11" name="Group 10">
            <a:extLst>
              <a:ext uri="{FF2B5EF4-FFF2-40B4-BE49-F238E27FC236}">
                <a16:creationId xmlns:a16="http://schemas.microsoft.com/office/drawing/2014/main" id="{AC37FB91-B00E-574F-A0DF-138D25592EE9}"/>
              </a:ext>
            </a:extLst>
          </p:cNvPr>
          <p:cNvGrpSpPr/>
          <p:nvPr/>
        </p:nvGrpSpPr>
        <p:grpSpPr>
          <a:xfrm>
            <a:off x="4629282" y="2571750"/>
            <a:ext cx="4393600" cy="1738373"/>
            <a:chOff x="4629282" y="2571750"/>
            <a:chExt cx="4393600" cy="1738373"/>
          </a:xfrm>
        </p:grpSpPr>
        <p:sp>
          <p:nvSpPr>
            <p:cNvPr id="9" name="Rounded Rectangle 8">
              <a:extLst>
                <a:ext uri="{FF2B5EF4-FFF2-40B4-BE49-F238E27FC236}">
                  <a16:creationId xmlns:a16="http://schemas.microsoft.com/office/drawing/2014/main" id="{F9C6AD5E-251F-AF41-8A53-EE1701C59AC2}"/>
                </a:ext>
              </a:extLst>
            </p:cNvPr>
            <p:cNvSpPr/>
            <p:nvPr/>
          </p:nvSpPr>
          <p:spPr>
            <a:xfrm>
              <a:off x="4629282" y="2571750"/>
              <a:ext cx="4393600" cy="1738373"/>
            </a:xfrm>
            <a:prstGeom prst="round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3EC143-CFD4-9441-977A-9B9F334548A4}"/>
                </a:ext>
              </a:extLst>
            </p:cNvPr>
            <p:cNvPicPr>
              <a:picLocks noChangeAspect="1"/>
            </p:cNvPicPr>
            <p:nvPr/>
          </p:nvPicPr>
          <p:blipFill>
            <a:blip r:embed="rId10"/>
            <a:stretch>
              <a:fillRect/>
            </a:stretch>
          </p:blipFill>
          <p:spPr>
            <a:xfrm>
              <a:off x="4818193" y="2765769"/>
              <a:ext cx="4047478" cy="1316376"/>
            </a:xfrm>
            <a:prstGeom prst="rect">
              <a:avLst/>
            </a:prstGeom>
          </p:spPr>
        </p:pic>
      </p:grpSp>
      <p:grpSp>
        <p:nvGrpSpPr>
          <p:cNvPr id="28" name="Group 27">
            <a:extLst>
              <a:ext uri="{FF2B5EF4-FFF2-40B4-BE49-F238E27FC236}">
                <a16:creationId xmlns:a16="http://schemas.microsoft.com/office/drawing/2014/main" id="{B33DA3A3-F8F3-3F45-84FC-AD17ECAF8A4E}"/>
              </a:ext>
            </a:extLst>
          </p:cNvPr>
          <p:cNvGrpSpPr/>
          <p:nvPr/>
        </p:nvGrpSpPr>
        <p:grpSpPr>
          <a:xfrm>
            <a:off x="4629282" y="2571639"/>
            <a:ext cx="4393600" cy="1738373"/>
            <a:chOff x="-944203" y="2897099"/>
            <a:chExt cx="4393600" cy="1738373"/>
          </a:xfrm>
        </p:grpSpPr>
        <p:sp>
          <p:nvSpPr>
            <p:cNvPr id="21" name="Rounded Rectangle 20">
              <a:extLst>
                <a:ext uri="{FF2B5EF4-FFF2-40B4-BE49-F238E27FC236}">
                  <a16:creationId xmlns:a16="http://schemas.microsoft.com/office/drawing/2014/main" id="{C1A3236D-B900-FA4C-A347-B3B9DAA09AFC}"/>
                </a:ext>
              </a:extLst>
            </p:cNvPr>
            <p:cNvSpPr/>
            <p:nvPr/>
          </p:nvSpPr>
          <p:spPr>
            <a:xfrm>
              <a:off x="-944203" y="2897099"/>
              <a:ext cx="4393600" cy="1738373"/>
            </a:xfrm>
            <a:prstGeom prst="round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3580DF4-618C-994D-83C0-782E9A8B6536}"/>
                </a:ext>
              </a:extLst>
            </p:cNvPr>
            <p:cNvPicPr>
              <a:picLocks noChangeAspect="1"/>
            </p:cNvPicPr>
            <p:nvPr/>
          </p:nvPicPr>
          <p:blipFill>
            <a:blip r:embed="rId11"/>
            <a:stretch>
              <a:fillRect/>
            </a:stretch>
          </p:blipFill>
          <p:spPr>
            <a:xfrm>
              <a:off x="-718625" y="3209833"/>
              <a:ext cx="3942443" cy="1112904"/>
            </a:xfrm>
            <a:prstGeom prst="rect">
              <a:avLst/>
            </a:prstGeom>
          </p:spPr>
        </p:pic>
      </p:grpSp>
      <p:grpSp>
        <p:nvGrpSpPr>
          <p:cNvPr id="16" name="Group 15">
            <a:extLst>
              <a:ext uri="{FF2B5EF4-FFF2-40B4-BE49-F238E27FC236}">
                <a16:creationId xmlns:a16="http://schemas.microsoft.com/office/drawing/2014/main" id="{01D06CD8-5E7E-A548-B5E1-BD98EF79DD64}"/>
              </a:ext>
            </a:extLst>
          </p:cNvPr>
          <p:cNvGrpSpPr/>
          <p:nvPr/>
        </p:nvGrpSpPr>
        <p:grpSpPr>
          <a:xfrm>
            <a:off x="256032" y="2754919"/>
            <a:ext cx="4043198" cy="2092881"/>
            <a:chOff x="256032" y="2754919"/>
            <a:chExt cx="4043198" cy="2092881"/>
          </a:xfrm>
        </p:grpSpPr>
        <p:sp>
          <p:nvSpPr>
            <p:cNvPr id="17" name="Rounded Rectangle 16">
              <a:extLst>
                <a:ext uri="{FF2B5EF4-FFF2-40B4-BE49-F238E27FC236}">
                  <a16:creationId xmlns:a16="http://schemas.microsoft.com/office/drawing/2014/main" id="{880B19E5-55C3-1644-BDBB-C794EBBA4FD6}"/>
                </a:ext>
              </a:extLst>
            </p:cNvPr>
            <p:cNvSpPr/>
            <p:nvPr/>
          </p:nvSpPr>
          <p:spPr>
            <a:xfrm>
              <a:off x="256032" y="2754919"/>
              <a:ext cx="4043198" cy="2092881"/>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dirty="0">
                <a:solidFill>
                  <a:srgbClr val="FF0000"/>
                </a:solidFill>
              </a:endParaRPr>
            </a:p>
            <a:p>
              <a:pPr algn="ctr">
                <a:spcAft>
                  <a:spcPts val="200"/>
                </a:spcAft>
              </a:pPr>
              <a:r>
                <a:rPr lang="en-US" dirty="0" err="1">
                  <a:solidFill>
                    <a:srgbClr val="FF0000"/>
                  </a:solidFill>
                </a:rPr>
                <a:t>Pr</a:t>
              </a:r>
              <a:r>
                <a:rPr lang="en-US" dirty="0">
                  <a:solidFill>
                    <a:srgbClr val="FF0000"/>
                  </a:solidFill>
                </a:rPr>
                <a:t>(</a:t>
              </a:r>
              <a:r>
                <a:rPr lang="en-US" b="1" dirty="0" err="1">
                  <a:solidFill>
                    <a:srgbClr val="FF0000"/>
                  </a:solidFill>
                </a:rPr>
                <a:t>θ</a:t>
              </a:r>
              <a:r>
                <a:rPr lang="en-US" b="1" dirty="0">
                  <a:solidFill>
                    <a:srgbClr val="FF0000"/>
                  </a:solidFill>
                </a:rPr>
                <a:t> </a:t>
              </a:r>
              <a:r>
                <a:rPr lang="en-US" dirty="0">
                  <a:solidFill>
                    <a:srgbClr val="FF0000"/>
                  </a:solidFill>
                </a:rPr>
                <a:t>| </a:t>
              </a:r>
              <a:r>
                <a:rPr lang="en-US" b="1" dirty="0" err="1">
                  <a:solidFill>
                    <a:srgbClr val="FF0000"/>
                  </a:solidFill>
                </a:rPr>
                <a:t>y</a:t>
              </a:r>
              <a:r>
                <a:rPr lang="en-US" baseline="-25000" dirty="0" err="1">
                  <a:solidFill>
                    <a:srgbClr val="FF0000"/>
                  </a:solidFill>
                </a:rPr>
                <a:t>exp</a:t>
              </a:r>
              <a:r>
                <a:rPr lang="en-US" baseline="-25000" dirty="0">
                  <a:solidFill>
                    <a:srgbClr val="FF0000"/>
                  </a:solidFill>
                </a:rPr>
                <a:t> </a:t>
              </a:r>
              <a:r>
                <a:rPr lang="en-US" dirty="0">
                  <a:solidFill>
                    <a:srgbClr val="FF0000"/>
                  </a:solidFill>
                </a:rPr>
                <a:t>, </a:t>
              </a:r>
              <a:r>
                <a:rPr lang="en-US" dirty="0" err="1">
                  <a:solidFill>
                    <a:srgbClr val="FF0000"/>
                  </a:solidFill>
                </a:rPr>
                <a:t>Σ</a:t>
              </a:r>
              <a:r>
                <a:rPr lang="en-US" baseline="-25000" dirty="0" err="1">
                  <a:solidFill>
                    <a:srgbClr val="FF0000"/>
                  </a:solidFill>
                </a:rPr>
                <a:t>exp</a:t>
              </a:r>
              <a:r>
                <a:rPr lang="en-US" dirty="0">
                  <a:solidFill>
                    <a:srgbClr val="FF0000"/>
                  </a:solidFill>
                </a:rPr>
                <a:t> , </a:t>
              </a:r>
              <a:r>
                <a:rPr lang="en-US" dirty="0" err="1">
                  <a:solidFill>
                    <a:srgbClr val="FF0000"/>
                  </a:solidFill>
                </a:rPr>
                <a:t>Σ</a:t>
              </a:r>
              <a:r>
                <a:rPr lang="en-US" baseline="-25000" dirty="0" err="1">
                  <a:solidFill>
                    <a:srgbClr val="FF0000"/>
                  </a:solidFill>
                </a:rPr>
                <a:t>th</a:t>
              </a:r>
              <a:r>
                <a:rPr lang="en-US" dirty="0">
                  <a:solidFill>
                    <a:srgbClr val="FF0000"/>
                  </a:solidFill>
                </a:rPr>
                <a:t> , I)</a:t>
              </a:r>
              <a:r>
                <a:rPr lang="en-US" dirty="0">
                  <a:solidFill>
                    <a:schemeClr val="tx1"/>
                  </a:solidFill>
                </a:rPr>
                <a:t> ⇒</a:t>
              </a:r>
            </a:p>
            <a:p>
              <a:pPr algn="ctr">
                <a:spcAft>
                  <a:spcPts val="200"/>
                </a:spcAft>
              </a:pPr>
              <a:r>
                <a:rPr lang="en-US" dirty="0">
                  <a:solidFill>
                    <a:schemeClr val="tx1"/>
                  </a:solidFill>
                </a:rPr>
                <a:t>pdf of model parameters </a:t>
              </a:r>
              <a:r>
                <a:rPr lang="en-US" b="1" dirty="0" err="1">
                  <a:solidFill>
                    <a:schemeClr val="tx1"/>
                  </a:solidFill>
                </a:rPr>
                <a:t>θ</a:t>
              </a:r>
              <a:r>
                <a:rPr lang="en-US" b="1" dirty="0">
                  <a:solidFill>
                    <a:schemeClr val="tx1"/>
                  </a:solidFill>
                </a:rPr>
                <a:t> </a:t>
              </a:r>
              <a:r>
                <a:rPr lang="en-US" dirty="0">
                  <a:solidFill>
                    <a:schemeClr val="tx1"/>
                  </a:solidFill>
                </a:rPr>
                <a:t>given data </a:t>
              </a:r>
              <a:r>
                <a:rPr lang="en-US" dirty="0" err="1">
                  <a:solidFill>
                    <a:schemeClr val="tx1"/>
                  </a:solidFill>
                </a:rPr>
                <a:t>y</a:t>
              </a:r>
              <a:r>
                <a:rPr lang="en-US" baseline="-25000" dirty="0" err="1">
                  <a:solidFill>
                    <a:schemeClr val="tx1"/>
                  </a:solidFill>
                </a:rPr>
                <a:t>exp</a:t>
              </a:r>
              <a:r>
                <a:rPr lang="en-US" baseline="-25000" dirty="0">
                  <a:solidFill>
                    <a:schemeClr val="tx1"/>
                  </a:solidFill>
                </a:rPr>
                <a:t> </a:t>
              </a:r>
              <a:r>
                <a:rPr lang="en-US" dirty="0">
                  <a:solidFill>
                    <a:schemeClr val="tx1"/>
                  </a:solidFill>
                </a:rPr>
                <a:t>and experiment/theory errors </a:t>
              </a:r>
              <a:r>
                <a:rPr lang="en-US" dirty="0" err="1">
                  <a:solidFill>
                    <a:schemeClr val="tx1"/>
                  </a:solidFill>
                </a:rPr>
                <a:t>Σ</a:t>
              </a:r>
              <a:r>
                <a:rPr lang="en-US" dirty="0">
                  <a:solidFill>
                    <a:schemeClr val="tx1"/>
                  </a:solidFill>
                </a:rPr>
                <a:t>, plus other information I </a:t>
              </a:r>
            </a:p>
          </p:txBody>
        </p:sp>
        <p:sp>
          <p:nvSpPr>
            <p:cNvPr id="19" name="TextBox 18">
              <a:extLst>
                <a:ext uri="{FF2B5EF4-FFF2-40B4-BE49-F238E27FC236}">
                  <a16:creationId xmlns:a16="http://schemas.microsoft.com/office/drawing/2014/main" id="{4A23C54F-FC47-DA4F-9246-56B24C76106D}"/>
                </a:ext>
              </a:extLst>
            </p:cNvPr>
            <p:cNvSpPr txBox="1"/>
            <p:nvPr/>
          </p:nvSpPr>
          <p:spPr>
            <a:xfrm>
              <a:off x="439838" y="2791073"/>
              <a:ext cx="3510000" cy="400110"/>
            </a:xfrm>
            <a:prstGeom prst="rect">
              <a:avLst/>
            </a:prstGeom>
            <a:noFill/>
          </p:spPr>
          <p:txBody>
            <a:bodyPr wrap="none" rtlCol="0">
              <a:spAutoFit/>
            </a:bodyPr>
            <a:lstStyle/>
            <a:p>
              <a:r>
                <a:rPr lang="en-US" sz="2000" dirty="0"/>
                <a:t>Examples of pdfs for theory UQ:</a:t>
              </a:r>
            </a:p>
          </p:txBody>
        </p:sp>
      </p:grpSp>
    </p:spTree>
    <p:extLst>
      <p:ext uri="{BB962C8B-B14F-4D97-AF65-F5344CB8AC3E}">
        <p14:creationId xmlns:p14="http://schemas.microsoft.com/office/powerpoint/2010/main" val="39075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649FCD-8BB0-AE48-97CA-274BC8EBFDE7}"/>
              </a:ext>
            </a:extLst>
          </p:cNvPr>
          <p:cNvSpPr>
            <a:spLocks noGrp="1"/>
          </p:cNvSpPr>
          <p:nvPr>
            <p:ph type="title"/>
          </p:nvPr>
        </p:nvSpPr>
        <p:spPr>
          <a:xfrm>
            <a:off x="1528763" y="107941"/>
            <a:ext cx="5915025" cy="704922"/>
          </a:xfrm>
        </p:spPr>
        <p:txBody>
          <a:bodyPr>
            <a:normAutofit/>
          </a:bodyPr>
          <a:lstStyle/>
          <a:p>
            <a:pPr algn="ctr"/>
            <a:r>
              <a:rPr lang="en-US" sz="2400" b="1" dirty="0">
                <a:solidFill>
                  <a:srgbClr val="FF0000"/>
                </a:solidFill>
                <a:latin typeface="+mn-lt"/>
              </a:rPr>
              <a:t>Projected posterior pdfs as a diagnostic tool</a:t>
            </a:r>
          </a:p>
        </p:txBody>
      </p:sp>
      <p:pic>
        <p:nvPicPr>
          <p:cNvPr id="6" name="Picture 5">
            <a:extLst>
              <a:ext uri="{FF2B5EF4-FFF2-40B4-BE49-F238E27FC236}">
                <a16:creationId xmlns:a16="http://schemas.microsoft.com/office/drawing/2014/main" id="{0FC8C18B-A966-BB45-BC88-693021063102}"/>
              </a:ext>
            </a:extLst>
          </p:cNvPr>
          <p:cNvPicPr>
            <a:picLocks noChangeAspect="1"/>
          </p:cNvPicPr>
          <p:nvPr/>
        </p:nvPicPr>
        <p:blipFill>
          <a:blip r:embed="rId2"/>
          <a:stretch>
            <a:fillRect/>
          </a:stretch>
        </p:blipFill>
        <p:spPr>
          <a:xfrm>
            <a:off x="67542" y="875520"/>
            <a:ext cx="3902292" cy="3973243"/>
          </a:xfrm>
          <a:prstGeom prst="rect">
            <a:avLst/>
          </a:prstGeom>
        </p:spPr>
      </p:pic>
      <p:sp>
        <p:nvSpPr>
          <p:cNvPr id="8" name="TextBox 7">
            <a:extLst>
              <a:ext uri="{FF2B5EF4-FFF2-40B4-BE49-F238E27FC236}">
                <a16:creationId xmlns:a16="http://schemas.microsoft.com/office/drawing/2014/main" id="{AA8A20AC-0AA2-D745-83EC-B7289F04DFDD}"/>
              </a:ext>
            </a:extLst>
          </p:cNvPr>
          <p:cNvSpPr txBox="1"/>
          <p:nvPr/>
        </p:nvSpPr>
        <p:spPr>
          <a:xfrm>
            <a:off x="2259403" y="1438680"/>
            <a:ext cx="1465105" cy="830997"/>
          </a:xfrm>
          <a:prstGeom prst="rect">
            <a:avLst/>
          </a:prstGeom>
          <a:noFill/>
        </p:spPr>
        <p:txBody>
          <a:bodyPr wrap="square" rtlCol="0">
            <a:spAutoFit/>
          </a:bodyPr>
          <a:lstStyle/>
          <a:p>
            <a:pPr algn="ctr"/>
            <a:r>
              <a:rPr lang="en-US" sz="1600" dirty="0"/>
              <a:t>np </a:t>
            </a:r>
            <a:r>
              <a:rPr lang="en-US" sz="1600" baseline="30000" dirty="0"/>
              <a:t>3</a:t>
            </a:r>
            <a:r>
              <a:rPr lang="en-US" sz="1600" dirty="0"/>
              <a:t>P</a:t>
            </a:r>
            <a:r>
              <a:rPr lang="en-US" sz="1600" baseline="-25000" dirty="0"/>
              <a:t>0</a:t>
            </a:r>
            <a:r>
              <a:rPr lang="en-US" sz="1600" dirty="0"/>
              <a:t> channel at N3LO in chiral EFT</a:t>
            </a:r>
          </a:p>
        </p:txBody>
      </p:sp>
      <p:sp>
        <p:nvSpPr>
          <p:cNvPr id="11" name="TextBox 10">
            <a:extLst>
              <a:ext uri="{FF2B5EF4-FFF2-40B4-BE49-F238E27FC236}">
                <a16:creationId xmlns:a16="http://schemas.microsoft.com/office/drawing/2014/main" id="{270FD3DD-29F9-8B4A-A5D6-1C1F9589C337}"/>
              </a:ext>
            </a:extLst>
          </p:cNvPr>
          <p:cNvSpPr txBox="1"/>
          <p:nvPr/>
        </p:nvSpPr>
        <p:spPr>
          <a:xfrm>
            <a:off x="4844375" y="1694587"/>
            <a:ext cx="4027481" cy="2523768"/>
          </a:xfrm>
          <a:prstGeom prst="rect">
            <a:avLst/>
          </a:prstGeom>
          <a:noFill/>
        </p:spPr>
        <p:txBody>
          <a:bodyPr wrap="square" rtlCol="0">
            <a:spAutoFit/>
          </a:bodyPr>
          <a:lstStyle/>
          <a:p>
            <a:pPr marL="192024" indent="-192024">
              <a:buFont typeface="Arial" panose="020B0604020202020204" pitchFamily="34" charset="0"/>
              <a:buChar char="•"/>
            </a:pPr>
            <a:r>
              <a:rPr lang="en-US" sz="2000" dirty="0"/>
              <a:t>Projected posteriors give:</a:t>
            </a:r>
          </a:p>
          <a:p>
            <a:pPr marL="557213" lvl="1" indent="-192024">
              <a:buFont typeface="Arial" panose="020B0604020202020204" pitchFamily="34" charset="0"/>
              <a:buChar char="•"/>
            </a:pPr>
            <a:r>
              <a:rPr lang="en-US" sz="2000" dirty="0"/>
              <a:t>information on correlations</a:t>
            </a:r>
          </a:p>
          <a:p>
            <a:pPr marL="557213" lvl="1" indent="-192024">
              <a:buFont typeface="Arial" panose="020B0604020202020204" pitchFamily="34" charset="0"/>
              <a:buChar char="•"/>
            </a:pPr>
            <a:r>
              <a:rPr lang="en-US" sz="2000" dirty="0"/>
              <a:t>“best” parameter values</a:t>
            </a:r>
          </a:p>
          <a:p>
            <a:pPr marL="557213" lvl="1" indent="-192024">
              <a:buFont typeface="Arial" panose="020B0604020202020204" pitchFamily="34" charset="0"/>
              <a:buChar char="•"/>
            </a:pPr>
            <a:r>
              <a:rPr lang="en-US" sz="2000" dirty="0"/>
              <a:t>indication of normality</a:t>
            </a:r>
          </a:p>
          <a:p>
            <a:pPr marL="100013" indent="-192024">
              <a:buFont typeface="Arial" panose="020B0604020202020204" pitchFamily="34" charset="0"/>
              <a:buChar char="•"/>
            </a:pPr>
            <a:r>
              <a:rPr lang="en-US" sz="2000" dirty="0"/>
              <a:t>Often </a:t>
            </a:r>
            <a:r>
              <a:rPr lang="en-US" sz="2000" i="1" dirty="0"/>
              <a:t>sampled </a:t>
            </a:r>
            <a:r>
              <a:rPr lang="en-US" sz="2000" dirty="0"/>
              <a:t>via Monte Carlo</a:t>
            </a:r>
            <a:endParaRPr lang="en-US" sz="2000" i="1" dirty="0"/>
          </a:p>
          <a:p>
            <a:pPr lvl="1"/>
            <a:endParaRPr lang="en-US" dirty="0"/>
          </a:p>
          <a:p>
            <a:pPr marL="192024" indent="-192024">
              <a:buFont typeface="Arial" panose="020B0604020202020204" pitchFamily="34" charset="0"/>
              <a:buChar char="•"/>
            </a:pPr>
            <a:r>
              <a:rPr lang="en-US" sz="2000" dirty="0">
                <a:solidFill>
                  <a:srgbClr val="FF0000"/>
                </a:solidFill>
              </a:rPr>
              <a:t>Here: uncorrelated and Gaussian</a:t>
            </a:r>
          </a:p>
          <a:p>
            <a:pPr marL="192024" indent="-192024">
              <a:buFont typeface="Arial" panose="020B0604020202020204" pitchFamily="34" charset="0"/>
              <a:buChar char="•"/>
            </a:pPr>
            <a:r>
              <a:rPr lang="en-US" sz="2000" i="1" dirty="0">
                <a:solidFill>
                  <a:srgbClr val="FF0000"/>
                </a:solidFill>
              </a:rPr>
              <a:t>Natural</a:t>
            </a:r>
            <a:r>
              <a:rPr lang="en-US" sz="2000" dirty="0">
                <a:solidFill>
                  <a:srgbClr val="FF0000"/>
                </a:solidFill>
              </a:rPr>
              <a:t>-sized parameters expected</a:t>
            </a:r>
          </a:p>
        </p:txBody>
      </p:sp>
      <p:sp>
        <p:nvSpPr>
          <p:cNvPr id="10" name="TextBox 9">
            <a:extLst>
              <a:ext uri="{FF2B5EF4-FFF2-40B4-BE49-F238E27FC236}">
                <a16:creationId xmlns:a16="http://schemas.microsoft.com/office/drawing/2014/main" id="{C3274CE5-3471-0A4F-80A4-B2E887A5946B}"/>
              </a:ext>
            </a:extLst>
          </p:cNvPr>
          <p:cNvSpPr txBox="1"/>
          <p:nvPr/>
        </p:nvSpPr>
        <p:spPr>
          <a:xfrm>
            <a:off x="5869298" y="4666227"/>
            <a:ext cx="3207160" cy="369332"/>
          </a:xfrm>
          <a:prstGeom prst="rect">
            <a:avLst/>
          </a:prstGeom>
          <a:noFill/>
        </p:spPr>
        <p:txBody>
          <a:bodyPr wrap="none" rtlCol="0">
            <a:spAutoFit/>
          </a:bodyPr>
          <a:lstStyle/>
          <a:p>
            <a:r>
              <a:rPr lang="en-US" dirty="0" err="1">
                <a:solidFill>
                  <a:schemeClr val="accent6">
                    <a:lumMod val="75000"/>
                  </a:schemeClr>
                </a:solidFill>
              </a:rPr>
              <a:t>Wesolowski</a:t>
            </a:r>
            <a:r>
              <a:rPr lang="en-US" sz="1600" dirty="0">
                <a:solidFill>
                  <a:schemeClr val="accent6">
                    <a:lumMod val="75000"/>
                  </a:schemeClr>
                </a:solidFill>
              </a:rPr>
              <a:t> et al., J. Phys. G (2019)</a:t>
            </a:r>
          </a:p>
        </p:txBody>
      </p:sp>
    </p:spTree>
    <p:extLst>
      <p:ext uri="{BB962C8B-B14F-4D97-AF65-F5344CB8AC3E}">
        <p14:creationId xmlns:p14="http://schemas.microsoft.com/office/powerpoint/2010/main" val="328366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1EC3CE-5CCA-7940-A4A2-3C965F56F47A}"/>
              </a:ext>
            </a:extLst>
          </p:cNvPr>
          <p:cNvPicPr>
            <a:picLocks noChangeAspect="1"/>
          </p:cNvPicPr>
          <p:nvPr/>
        </p:nvPicPr>
        <p:blipFill>
          <a:blip r:embed="rId3"/>
          <a:stretch>
            <a:fillRect/>
          </a:stretch>
        </p:blipFill>
        <p:spPr>
          <a:xfrm>
            <a:off x="163538" y="739182"/>
            <a:ext cx="4207740" cy="4373605"/>
          </a:xfrm>
          <a:prstGeom prst="rect">
            <a:avLst/>
          </a:prstGeom>
        </p:spPr>
      </p:pic>
      <p:sp>
        <p:nvSpPr>
          <p:cNvPr id="7" name="TextBox 6">
            <a:extLst>
              <a:ext uri="{FF2B5EF4-FFF2-40B4-BE49-F238E27FC236}">
                <a16:creationId xmlns:a16="http://schemas.microsoft.com/office/drawing/2014/main" id="{2975D909-ECC1-ED40-A614-DACCC8C80222}"/>
              </a:ext>
            </a:extLst>
          </p:cNvPr>
          <p:cNvSpPr txBox="1"/>
          <p:nvPr/>
        </p:nvSpPr>
        <p:spPr>
          <a:xfrm>
            <a:off x="4681283" y="1046014"/>
            <a:ext cx="4303734" cy="3170099"/>
          </a:xfrm>
          <a:prstGeom prst="rect">
            <a:avLst/>
          </a:prstGeom>
          <a:noFill/>
        </p:spPr>
        <p:txBody>
          <a:bodyPr wrap="square" rtlCol="0">
            <a:spAutoFit/>
          </a:bodyPr>
          <a:lstStyle/>
          <a:p>
            <a:pPr marL="214313" indent="-214313">
              <a:buFont typeface="Arial" panose="020B0604020202020204" pitchFamily="34" charset="0"/>
              <a:buChar char="•"/>
            </a:pPr>
            <a:r>
              <a:rPr lang="en-US" sz="2000" dirty="0"/>
              <a:t>Irregular structure of posterior</a:t>
            </a:r>
          </a:p>
          <a:p>
            <a:pPr marL="214313" indent="-214313">
              <a:buFont typeface="Arial" panose="020B0604020202020204" pitchFamily="34" charset="0"/>
              <a:buChar char="•"/>
            </a:pPr>
            <a:r>
              <a:rPr lang="en-US" sz="2000" dirty="0"/>
              <a:t>Nothing </a:t>
            </a:r>
            <a:r>
              <a:rPr lang="en-US" sz="2000" i="1" dirty="0"/>
              <a:t>necessarily</a:t>
            </a:r>
            <a:r>
              <a:rPr lang="en-US" sz="2000" dirty="0"/>
              <a:t> wrong, but a clue</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dirty="0"/>
              <a:t>Here: a physics issue actually explains the distorted structure</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dirty="0"/>
              <a:t>Parameter redundancy at N3LO; </a:t>
            </a:r>
            <a:br>
              <a:rPr lang="en-US" sz="2000" dirty="0"/>
            </a:br>
            <a:r>
              <a:rPr lang="en-US" sz="2000" dirty="0"/>
              <a:t>an operator can be eliminated</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dirty="0"/>
              <a:t>True in </a:t>
            </a:r>
            <a:r>
              <a:rPr lang="en-US" sz="2000" baseline="30000" dirty="0"/>
              <a:t>3</a:t>
            </a:r>
            <a:r>
              <a:rPr lang="en-US" sz="2000" dirty="0"/>
              <a:t>S</a:t>
            </a:r>
            <a:r>
              <a:rPr lang="en-US" sz="2000" baseline="-25000" dirty="0"/>
              <a:t>1</a:t>
            </a:r>
            <a:r>
              <a:rPr lang="en-US" sz="2000" dirty="0"/>
              <a:t>-</a:t>
            </a:r>
            <a:r>
              <a:rPr lang="en-US" sz="2000" baseline="30000" dirty="0"/>
              <a:t>3</a:t>
            </a:r>
            <a:r>
              <a:rPr lang="en-US" sz="2000" dirty="0"/>
              <a:t>D</a:t>
            </a:r>
            <a:r>
              <a:rPr lang="en-US" sz="2000" baseline="-25000" dirty="0"/>
              <a:t>1</a:t>
            </a:r>
            <a:r>
              <a:rPr lang="en-US" sz="2000" dirty="0"/>
              <a:t> channel as well</a:t>
            </a:r>
          </a:p>
        </p:txBody>
      </p:sp>
      <p:sp>
        <p:nvSpPr>
          <p:cNvPr id="11" name="TextBox 10">
            <a:extLst>
              <a:ext uri="{FF2B5EF4-FFF2-40B4-BE49-F238E27FC236}">
                <a16:creationId xmlns:a16="http://schemas.microsoft.com/office/drawing/2014/main" id="{C6A04878-9487-064F-B921-A0E91FCD538F}"/>
              </a:ext>
            </a:extLst>
          </p:cNvPr>
          <p:cNvSpPr txBox="1"/>
          <p:nvPr/>
        </p:nvSpPr>
        <p:spPr>
          <a:xfrm>
            <a:off x="1966178" y="1046014"/>
            <a:ext cx="1892441" cy="584775"/>
          </a:xfrm>
          <a:prstGeom prst="rect">
            <a:avLst/>
          </a:prstGeom>
          <a:noFill/>
        </p:spPr>
        <p:txBody>
          <a:bodyPr wrap="none" rtlCol="0">
            <a:spAutoFit/>
          </a:bodyPr>
          <a:lstStyle/>
          <a:p>
            <a:pPr algn="ctr"/>
            <a:r>
              <a:rPr lang="en-US" sz="1600" dirty="0"/>
              <a:t>np </a:t>
            </a:r>
            <a:r>
              <a:rPr lang="en-US" sz="1600" baseline="30000" dirty="0"/>
              <a:t>1</a:t>
            </a:r>
            <a:r>
              <a:rPr lang="en-US" sz="1600" dirty="0"/>
              <a:t>S</a:t>
            </a:r>
            <a:r>
              <a:rPr lang="en-US" sz="1600" baseline="-25000" dirty="0"/>
              <a:t>0</a:t>
            </a:r>
            <a:r>
              <a:rPr lang="en-US" sz="1600" dirty="0"/>
              <a:t> channel </a:t>
            </a:r>
          </a:p>
          <a:p>
            <a:pPr algn="ctr"/>
            <a:r>
              <a:rPr lang="en-US" sz="1600" dirty="0"/>
              <a:t>at N3LO in chiral EFT</a:t>
            </a:r>
          </a:p>
        </p:txBody>
      </p:sp>
      <p:sp>
        <p:nvSpPr>
          <p:cNvPr id="12" name="Title 1">
            <a:extLst>
              <a:ext uri="{FF2B5EF4-FFF2-40B4-BE49-F238E27FC236}">
                <a16:creationId xmlns:a16="http://schemas.microsoft.com/office/drawing/2014/main" id="{174EC54D-B216-0845-B70F-7B5A5FFDDB05}"/>
              </a:ext>
            </a:extLst>
          </p:cNvPr>
          <p:cNvSpPr txBox="1">
            <a:spLocks/>
          </p:cNvSpPr>
          <p:nvPr/>
        </p:nvSpPr>
        <p:spPr>
          <a:xfrm>
            <a:off x="1528763" y="107941"/>
            <a:ext cx="5915025" cy="70492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solidFill>
                  <a:srgbClr val="FF0000"/>
                </a:solidFill>
                <a:latin typeface="+mn-lt"/>
              </a:rPr>
              <a:t>Projected posterior pdfs as a diagnostic tool</a:t>
            </a:r>
          </a:p>
        </p:txBody>
      </p:sp>
      <p:sp>
        <p:nvSpPr>
          <p:cNvPr id="9" name="TextBox 8">
            <a:extLst>
              <a:ext uri="{FF2B5EF4-FFF2-40B4-BE49-F238E27FC236}">
                <a16:creationId xmlns:a16="http://schemas.microsoft.com/office/drawing/2014/main" id="{16201901-9AB5-AA43-8D5A-157136C99FAB}"/>
              </a:ext>
            </a:extLst>
          </p:cNvPr>
          <p:cNvSpPr txBox="1"/>
          <p:nvPr/>
        </p:nvSpPr>
        <p:spPr>
          <a:xfrm>
            <a:off x="5869298" y="4666227"/>
            <a:ext cx="3207160" cy="369332"/>
          </a:xfrm>
          <a:prstGeom prst="rect">
            <a:avLst/>
          </a:prstGeom>
          <a:noFill/>
        </p:spPr>
        <p:txBody>
          <a:bodyPr wrap="none" rtlCol="0">
            <a:spAutoFit/>
          </a:bodyPr>
          <a:lstStyle/>
          <a:p>
            <a:r>
              <a:rPr lang="en-US" dirty="0" err="1">
                <a:solidFill>
                  <a:schemeClr val="accent6">
                    <a:lumMod val="75000"/>
                  </a:schemeClr>
                </a:solidFill>
              </a:rPr>
              <a:t>Wesolowski</a:t>
            </a:r>
            <a:r>
              <a:rPr lang="en-US" sz="1600" dirty="0">
                <a:solidFill>
                  <a:schemeClr val="accent6">
                    <a:lumMod val="75000"/>
                  </a:schemeClr>
                </a:solidFill>
              </a:rPr>
              <a:t> et al., J. Phys. G (2019)</a:t>
            </a:r>
          </a:p>
        </p:txBody>
      </p:sp>
    </p:spTree>
    <p:extLst>
      <p:ext uri="{BB962C8B-B14F-4D97-AF65-F5344CB8AC3E}">
        <p14:creationId xmlns:p14="http://schemas.microsoft.com/office/powerpoint/2010/main" val="860168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2CB29B-45A9-0D47-A91D-6D79405B8F43}"/>
              </a:ext>
            </a:extLst>
          </p:cNvPr>
          <p:cNvPicPr>
            <a:picLocks noChangeAspect="1"/>
          </p:cNvPicPr>
          <p:nvPr/>
        </p:nvPicPr>
        <p:blipFill>
          <a:blip r:embed="rId3"/>
          <a:stretch>
            <a:fillRect/>
          </a:stretch>
        </p:blipFill>
        <p:spPr>
          <a:xfrm>
            <a:off x="147140" y="686905"/>
            <a:ext cx="4068682" cy="4247745"/>
          </a:xfrm>
          <a:prstGeom prst="rect">
            <a:avLst/>
          </a:prstGeom>
        </p:spPr>
      </p:pic>
      <p:sp>
        <p:nvSpPr>
          <p:cNvPr id="12" name="TextBox 11">
            <a:extLst>
              <a:ext uri="{FF2B5EF4-FFF2-40B4-BE49-F238E27FC236}">
                <a16:creationId xmlns:a16="http://schemas.microsoft.com/office/drawing/2014/main" id="{9CB357C1-0A34-B74A-B53E-018811E1D020}"/>
              </a:ext>
            </a:extLst>
          </p:cNvPr>
          <p:cNvSpPr txBox="1"/>
          <p:nvPr/>
        </p:nvSpPr>
        <p:spPr>
          <a:xfrm>
            <a:off x="4486275" y="1556087"/>
            <a:ext cx="4212839" cy="2554545"/>
          </a:xfrm>
          <a:prstGeom prst="rect">
            <a:avLst/>
          </a:prstGeom>
          <a:noFill/>
        </p:spPr>
        <p:txBody>
          <a:bodyPr wrap="square" rtlCol="0">
            <a:spAutoFit/>
          </a:bodyPr>
          <a:lstStyle/>
          <a:p>
            <a:pPr marL="214313" indent="-214313">
              <a:buFont typeface="Arial" panose="020B0604020202020204" pitchFamily="34" charset="0"/>
              <a:buChar char="•"/>
            </a:pPr>
            <a:r>
              <a:rPr lang="en-US" sz="2000" dirty="0"/>
              <a:t>Can eliminate redundancy; use only 3 parameters in this channel</a:t>
            </a:r>
          </a:p>
          <a:p>
            <a:pPr marL="214313" indent="-214313">
              <a:buFont typeface="Arial" panose="020B0604020202020204" pitchFamily="34" charset="0"/>
              <a:buChar char="•"/>
            </a:pPr>
            <a:r>
              <a:rPr lang="en-US" sz="2000" dirty="0"/>
              <a:t>Description of data as good and potential is softer!</a:t>
            </a:r>
          </a:p>
          <a:p>
            <a:pPr marL="214313" indent="-214313">
              <a:buFont typeface="Arial" panose="020B0604020202020204" pitchFamily="34" charset="0"/>
              <a:buChar char="•"/>
            </a:pPr>
            <a:endParaRPr lang="en-US" sz="2000" dirty="0"/>
          </a:p>
          <a:p>
            <a:pPr marL="214313" indent="-214313">
              <a:buFont typeface="Arial" panose="020B0604020202020204" pitchFamily="34" charset="0"/>
              <a:buChar char="•"/>
            </a:pPr>
            <a:r>
              <a:rPr lang="en-US" sz="2000" dirty="0">
                <a:solidFill>
                  <a:srgbClr val="FF0000"/>
                </a:solidFill>
              </a:rPr>
              <a:t>P. Reinert et al., EPJA (2018) worked out all details and generated much improved EFT potentials</a:t>
            </a:r>
          </a:p>
        </p:txBody>
      </p:sp>
      <p:sp>
        <p:nvSpPr>
          <p:cNvPr id="13" name="Title 1">
            <a:extLst>
              <a:ext uri="{FF2B5EF4-FFF2-40B4-BE49-F238E27FC236}">
                <a16:creationId xmlns:a16="http://schemas.microsoft.com/office/drawing/2014/main" id="{151167DA-BB85-8D4E-8361-CCC4C3517395}"/>
              </a:ext>
            </a:extLst>
          </p:cNvPr>
          <p:cNvSpPr>
            <a:spLocks noGrp="1"/>
          </p:cNvSpPr>
          <p:nvPr>
            <p:ph type="title"/>
          </p:nvPr>
        </p:nvSpPr>
        <p:spPr>
          <a:xfrm>
            <a:off x="1528763" y="107941"/>
            <a:ext cx="5915025" cy="704922"/>
          </a:xfrm>
        </p:spPr>
        <p:txBody>
          <a:bodyPr>
            <a:normAutofit/>
          </a:bodyPr>
          <a:lstStyle/>
          <a:p>
            <a:pPr algn="ctr"/>
            <a:r>
              <a:rPr lang="en-US" sz="2400" b="1" dirty="0">
                <a:solidFill>
                  <a:srgbClr val="FF0000"/>
                </a:solidFill>
                <a:latin typeface="+mn-lt"/>
              </a:rPr>
              <a:t>Projected posterior pdfs as a diagnostic tool</a:t>
            </a:r>
          </a:p>
        </p:txBody>
      </p:sp>
      <p:sp>
        <p:nvSpPr>
          <p:cNvPr id="17" name="TextBox 16">
            <a:extLst>
              <a:ext uri="{FF2B5EF4-FFF2-40B4-BE49-F238E27FC236}">
                <a16:creationId xmlns:a16="http://schemas.microsoft.com/office/drawing/2014/main" id="{10A7A5F1-D361-2C4F-AF44-487CF1306721}"/>
              </a:ext>
            </a:extLst>
          </p:cNvPr>
          <p:cNvSpPr txBox="1"/>
          <p:nvPr/>
        </p:nvSpPr>
        <p:spPr>
          <a:xfrm>
            <a:off x="1966178" y="1046014"/>
            <a:ext cx="1892441" cy="584775"/>
          </a:xfrm>
          <a:prstGeom prst="rect">
            <a:avLst/>
          </a:prstGeom>
          <a:noFill/>
        </p:spPr>
        <p:txBody>
          <a:bodyPr wrap="none" rtlCol="0">
            <a:spAutoFit/>
          </a:bodyPr>
          <a:lstStyle/>
          <a:p>
            <a:pPr algn="ctr"/>
            <a:r>
              <a:rPr lang="en-US" sz="1600" dirty="0"/>
              <a:t>np 1S0 channel </a:t>
            </a:r>
          </a:p>
          <a:p>
            <a:pPr algn="ctr"/>
            <a:r>
              <a:rPr lang="en-US" sz="1600" dirty="0"/>
              <a:t>at N3LO in chiral EFT</a:t>
            </a:r>
          </a:p>
        </p:txBody>
      </p:sp>
      <p:sp>
        <p:nvSpPr>
          <p:cNvPr id="18" name="TextBox 17">
            <a:extLst>
              <a:ext uri="{FF2B5EF4-FFF2-40B4-BE49-F238E27FC236}">
                <a16:creationId xmlns:a16="http://schemas.microsoft.com/office/drawing/2014/main" id="{7029D5AE-1F65-9040-8825-37DA1766E126}"/>
              </a:ext>
            </a:extLst>
          </p:cNvPr>
          <p:cNvSpPr txBox="1"/>
          <p:nvPr/>
        </p:nvSpPr>
        <p:spPr>
          <a:xfrm>
            <a:off x="5869298" y="4666227"/>
            <a:ext cx="3207160" cy="369332"/>
          </a:xfrm>
          <a:prstGeom prst="rect">
            <a:avLst/>
          </a:prstGeom>
          <a:noFill/>
        </p:spPr>
        <p:txBody>
          <a:bodyPr wrap="none" rtlCol="0">
            <a:spAutoFit/>
          </a:bodyPr>
          <a:lstStyle/>
          <a:p>
            <a:r>
              <a:rPr lang="en-US" dirty="0" err="1">
                <a:solidFill>
                  <a:schemeClr val="accent6">
                    <a:lumMod val="75000"/>
                  </a:schemeClr>
                </a:solidFill>
              </a:rPr>
              <a:t>Wesolowski</a:t>
            </a:r>
            <a:r>
              <a:rPr lang="en-US" sz="1600" dirty="0">
                <a:solidFill>
                  <a:schemeClr val="accent6">
                    <a:lumMod val="75000"/>
                  </a:schemeClr>
                </a:solidFill>
              </a:rPr>
              <a:t> et al., J. Phys. G (2019)</a:t>
            </a:r>
          </a:p>
        </p:txBody>
      </p:sp>
    </p:spTree>
    <p:extLst>
      <p:ext uri="{BB962C8B-B14F-4D97-AF65-F5344CB8AC3E}">
        <p14:creationId xmlns:p14="http://schemas.microsoft.com/office/powerpoint/2010/main" val="259942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BD59B8-CBD1-C644-A77A-B24D16CB82A1}"/>
              </a:ext>
            </a:extLst>
          </p:cNvPr>
          <p:cNvPicPr>
            <a:picLocks noChangeAspect="1"/>
          </p:cNvPicPr>
          <p:nvPr/>
        </p:nvPicPr>
        <p:blipFill>
          <a:blip r:embed="rId3"/>
          <a:stretch>
            <a:fillRect/>
          </a:stretch>
        </p:blipFill>
        <p:spPr>
          <a:xfrm>
            <a:off x="4754881" y="2103120"/>
            <a:ext cx="4133087" cy="2882741"/>
          </a:xfrm>
          <a:prstGeom prst="rect">
            <a:avLst/>
          </a:prstGeom>
        </p:spPr>
      </p:pic>
      <p:pic>
        <p:nvPicPr>
          <p:cNvPr id="13" name="Picture 12">
            <a:extLst>
              <a:ext uri="{FF2B5EF4-FFF2-40B4-BE49-F238E27FC236}">
                <a16:creationId xmlns:a16="http://schemas.microsoft.com/office/drawing/2014/main" id="{45FE475D-832A-A848-8C1B-0B178978FA16}"/>
              </a:ext>
            </a:extLst>
          </p:cNvPr>
          <p:cNvPicPr>
            <a:picLocks noChangeAspect="1"/>
          </p:cNvPicPr>
          <p:nvPr/>
        </p:nvPicPr>
        <p:blipFill>
          <a:blip r:embed="rId4"/>
          <a:stretch>
            <a:fillRect/>
          </a:stretch>
        </p:blipFill>
        <p:spPr>
          <a:xfrm>
            <a:off x="4754880" y="2103120"/>
            <a:ext cx="4116350" cy="2926080"/>
          </a:xfrm>
          <a:prstGeom prst="rect">
            <a:avLst/>
          </a:prstGeom>
        </p:spPr>
      </p:pic>
      <p:pic>
        <p:nvPicPr>
          <p:cNvPr id="14" name="Picture 13">
            <a:extLst>
              <a:ext uri="{FF2B5EF4-FFF2-40B4-BE49-F238E27FC236}">
                <a16:creationId xmlns:a16="http://schemas.microsoft.com/office/drawing/2014/main" id="{5E89A65F-9EC5-D845-88A6-09E873498C0D}"/>
              </a:ext>
            </a:extLst>
          </p:cNvPr>
          <p:cNvPicPr>
            <a:picLocks noChangeAspect="1"/>
          </p:cNvPicPr>
          <p:nvPr/>
        </p:nvPicPr>
        <p:blipFill>
          <a:blip r:embed="rId5"/>
          <a:stretch>
            <a:fillRect/>
          </a:stretch>
        </p:blipFill>
        <p:spPr>
          <a:xfrm>
            <a:off x="4754880" y="2103120"/>
            <a:ext cx="4114800" cy="2924978"/>
          </a:xfrm>
          <a:prstGeom prst="rect">
            <a:avLst/>
          </a:prstGeom>
        </p:spPr>
      </p:pic>
      <p:pic>
        <p:nvPicPr>
          <p:cNvPr id="15" name="Picture 14">
            <a:extLst>
              <a:ext uri="{FF2B5EF4-FFF2-40B4-BE49-F238E27FC236}">
                <a16:creationId xmlns:a16="http://schemas.microsoft.com/office/drawing/2014/main" id="{A0F78E49-AAD9-1743-BF9B-155AF98CEFC0}"/>
              </a:ext>
            </a:extLst>
          </p:cNvPr>
          <p:cNvPicPr>
            <a:picLocks noChangeAspect="1"/>
          </p:cNvPicPr>
          <p:nvPr/>
        </p:nvPicPr>
        <p:blipFill>
          <a:blip r:embed="rId6"/>
          <a:stretch>
            <a:fillRect/>
          </a:stretch>
        </p:blipFill>
        <p:spPr>
          <a:xfrm>
            <a:off x="4754880" y="2103120"/>
            <a:ext cx="4116350" cy="2926080"/>
          </a:xfrm>
          <a:prstGeom prst="rect">
            <a:avLst/>
          </a:prstGeom>
        </p:spPr>
      </p:pic>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14342" y="208364"/>
            <a:ext cx="7220415" cy="594243"/>
          </a:xfrm>
        </p:spPr>
        <p:txBody>
          <a:bodyPr>
            <a:normAutofit/>
          </a:bodyPr>
          <a:lstStyle/>
          <a:p>
            <a:r>
              <a:rPr lang="en-US" sz="2400" b="1" dirty="0">
                <a:solidFill>
                  <a:srgbClr val="FF0000"/>
                </a:solidFill>
              </a:rPr>
              <a:t>State of knowledge as probability distributions (pdfs)</a:t>
            </a:r>
          </a:p>
        </p:txBody>
      </p:sp>
      <p:sp>
        <p:nvSpPr>
          <p:cNvPr id="10" name="TextBox 9">
            <a:extLst>
              <a:ext uri="{FF2B5EF4-FFF2-40B4-BE49-F238E27FC236}">
                <a16:creationId xmlns:a16="http://schemas.microsoft.com/office/drawing/2014/main" id="{44A72272-46DC-7045-AB14-0C3CD39EFA3F}"/>
              </a:ext>
            </a:extLst>
          </p:cNvPr>
          <p:cNvSpPr txBox="1"/>
          <p:nvPr/>
        </p:nvSpPr>
        <p:spPr>
          <a:xfrm>
            <a:off x="439838" y="833377"/>
            <a:ext cx="8508098" cy="2092881"/>
          </a:xfrm>
          <a:prstGeom prst="rect">
            <a:avLst/>
          </a:prstGeom>
          <a:noFill/>
        </p:spPr>
        <p:txBody>
          <a:bodyPr wrap="none" rtlCol="0">
            <a:spAutoFit/>
          </a:bodyPr>
          <a:lstStyle/>
          <a:p>
            <a:pPr marL="194310" indent="-194310">
              <a:spcBef>
                <a:spcPts val="300"/>
              </a:spcBef>
              <a:spcAft>
                <a:spcPts val="300"/>
              </a:spcAft>
              <a:buFont typeface="Arial" panose="020B0604020202020204" pitchFamily="34" charset="0"/>
              <a:buChar char="•"/>
            </a:pPr>
            <a:r>
              <a:rPr lang="en-US" sz="2000" dirty="0" err="1"/>
              <a:t>pr</a:t>
            </a:r>
            <a:r>
              <a:rPr lang="en-US" sz="2000" dirty="0"/>
              <a:t>(A, B | C) “joint probability (density) of A and B given C” (</a:t>
            </a:r>
            <a:r>
              <a:rPr lang="en-US" sz="2000" i="1" dirty="0"/>
              <a:t>contingent</a:t>
            </a:r>
            <a:r>
              <a:rPr lang="en-US" sz="2000" dirty="0"/>
              <a:t> on C)</a:t>
            </a:r>
          </a:p>
          <a:p>
            <a:pPr marL="194310" indent="-194310">
              <a:spcAft>
                <a:spcPts val="300"/>
              </a:spcAft>
              <a:buFont typeface="Arial" panose="020B0604020202020204" pitchFamily="34" charset="0"/>
              <a:buChar char="•"/>
            </a:pPr>
            <a:r>
              <a:rPr lang="en-US" sz="2000" dirty="0"/>
              <a:t>A, B, C can be parameters, uncertainties, propositions, models, …</a:t>
            </a:r>
          </a:p>
          <a:p>
            <a:pPr marL="194310" indent="-194310">
              <a:spcAft>
                <a:spcPts val="300"/>
              </a:spcAft>
              <a:buFont typeface="Arial" panose="020B0604020202020204" pitchFamily="34" charset="0"/>
              <a:buChar char="•"/>
            </a:pPr>
            <a:r>
              <a:rPr lang="en-US" sz="2000" dirty="0"/>
              <a:t>cf. quantum mechanics |</a:t>
            </a:r>
            <a:r>
              <a:rPr lang="en-US" sz="2000" dirty="0" err="1"/>
              <a:t>ψ</a:t>
            </a:r>
            <a:r>
              <a:rPr lang="en-US" sz="2000" dirty="0"/>
              <a:t>(x, y)|</a:t>
            </a:r>
            <a:r>
              <a:rPr lang="en-US" sz="2000" baseline="30000" dirty="0"/>
              <a:t>2  </a:t>
            </a:r>
            <a:r>
              <a:rPr lang="en-US" sz="2000" dirty="0"/>
              <a:t>or |</a:t>
            </a:r>
            <a:r>
              <a:rPr lang="en-US" sz="2000" dirty="0" err="1"/>
              <a:t>ψ</a:t>
            </a:r>
            <a:r>
              <a:rPr lang="en-US" sz="2000" dirty="0"/>
              <a:t>(x)|</a:t>
            </a:r>
            <a:r>
              <a:rPr lang="en-US" sz="2000" baseline="30000" dirty="0"/>
              <a:t>2 </a:t>
            </a:r>
            <a:r>
              <a:rPr lang="en-US" sz="2000" dirty="0"/>
              <a:t>= ∫ |</a:t>
            </a:r>
            <a:r>
              <a:rPr lang="en-US" sz="2000" dirty="0" err="1"/>
              <a:t>ψ</a:t>
            </a:r>
            <a:r>
              <a:rPr lang="en-US" sz="2000" dirty="0"/>
              <a:t>(x, y)|</a:t>
            </a:r>
            <a:r>
              <a:rPr lang="en-US" sz="2000" baseline="30000" dirty="0"/>
              <a:t>2 </a:t>
            </a:r>
            <a:r>
              <a:rPr lang="en-US" sz="2000" dirty="0" err="1"/>
              <a:t>dy</a:t>
            </a:r>
            <a:r>
              <a:rPr lang="en-US" sz="2000" dirty="0"/>
              <a:t> (</a:t>
            </a:r>
            <a:r>
              <a:rPr lang="en-US" sz="2000" i="1" dirty="0"/>
              <a:t>marginalization</a:t>
            </a:r>
            <a:r>
              <a:rPr lang="en-US" sz="2000" dirty="0"/>
              <a:t>)</a:t>
            </a:r>
          </a:p>
          <a:p>
            <a:pPr marL="194310" indent="-194310">
              <a:spcAft>
                <a:spcPts val="300"/>
              </a:spcAft>
              <a:buFont typeface="Arial" panose="020B0604020202020204" pitchFamily="34" charset="0"/>
              <a:buChar char="•"/>
            </a:pPr>
            <a:r>
              <a:rPr lang="en-US" sz="2000" dirty="0"/>
              <a:t>Bayesian confidence (credible) integral:</a:t>
            </a:r>
            <a:br>
              <a:rPr lang="en-US" sz="2000" dirty="0"/>
            </a:br>
            <a:r>
              <a:rPr lang="en-US" sz="2000" dirty="0"/>
              <a:t> </a:t>
            </a:r>
          </a:p>
          <a:p>
            <a:pPr>
              <a:spcAft>
                <a:spcPts val="300"/>
              </a:spcAft>
            </a:pPr>
            <a:r>
              <a:rPr lang="en-US" sz="2000" baseline="30000" dirty="0"/>
              <a:t> </a:t>
            </a:r>
            <a:endParaRPr lang="en-US" sz="2000" dirty="0"/>
          </a:p>
        </p:txBody>
      </p:sp>
      <p:pic>
        <p:nvPicPr>
          <p:cNvPr id="18" name="Picture 17">
            <a:extLst>
              <a:ext uri="{FF2B5EF4-FFF2-40B4-BE49-F238E27FC236}">
                <a16:creationId xmlns:a16="http://schemas.microsoft.com/office/drawing/2014/main" id="{9F59A305-3F9F-B644-968B-806E803F313F}"/>
              </a:ext>
            </a:extLst>
          </p:cNvPr>
          <p:cNvPicPr>
            <a:picLocks noChangeAspect="1"/>
          </p:cNvPicPr>
          <p:nvPr/>
        </p:nvPicPr>
        <p:blipFill>
          <a:blip r:embed="rId7"/>
          <a:stretch>
            <a:fillRect/>
          </a:stretch>
        </p:blipFill>
        <p:spPr>
          <a:xfrm>
            <a:off x="874884" y="2185023"/>
            <a:ext cx="3606834" cy="398157"/>
          </a:xfrm>
          <a:prstGeom prst="rect">
            <a:avLst/>
          </a:prstGeom>
        </p:spPr>
      </p:pic>
      <p:grpSp>
        <p:nvGrpSpPr>
          <p:cNvPr id="6" name="Group 5">
            <a:extLst>
              <a:ext uri="{FF2B5EF4-FFF2-40B4-BE49-F238E27FC236}">
                <a16:creationId xmlns:a16="http://schemas.microsoft.com/office/drawing/2014/main" id="{76D209AA-4A2C-8C45-8FA2-B8511BDECF07}"/>
              </a:ext>
            </a:extLst>
          </p:cNvPr>
          <p:cNvGrpSpPr/>
          <p:nvPr/>
        </p:nvGrpSpPr>
        <p:grpSpPr>
          <a:xfrm>
            <a:off x="256032" y="2754919"/>
            <a:ext cx="4043198" cy="2092881"/>
            <a:chOff x="256032" y="2754919"/>
            <a:chExt cx="4043198" cy="2092881"/>
          </a:xfrm>
        </p:grpSpPr>
        <p:sp>
          <p:nvSpPr>
            <p:cNvPr id="4" name="Rounded Rectangle 3">
              <a:extLst>
                <a:ext uri="{FF2B5EF4-FFF2-40B4-BE49-F238E27FC236}">
                  <a16:creationId xmlns:a16="http://schemas.microsoft.com/office/drawing/2014/main" id="{029B0760-C2CC-914B-9BB8-6E37EFDBFB27}"/>
                </a:ext>
              </a:extLst>
            </p:cNvPr>
            <p:cNvSpPr/>
            <p:nvPr/>
          </p:nvSpPr>
          <p:spPr>
            <a:xfrm>
              <a:off x="256032" y="2754919"/>
              <a:ext cx="4043198" cy="2092881"/>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dirty="0">
                <a:solidFill>
                  <a:srgbClr val="FF0000"/>
                </a:solidFill>
              </a:endParaRPr>
            </a:p>
            <a:p>
              <a:pPr algn="ctr">
                <a:spcAft>
                  <a:spcPts val="200"/>
                </a:spcAft>
              </a:pPr>
              <a:r>
                <a:rPr lang="en-US" dirty="0" err="1">
                  <a:solidFill>
                    <a:srgbClr val="FF0000"/>
                  </a:solidFill>
                </a:rPr>
                <a:t>pr</a:t>
              </a:r>
              <a:r>
                <a:rPr lang="en-US" dirty="0">
                  <a:solidFill>
                    <a:srgbClr val="FF0000"/>
                  </a:solidFill>
                </a:rPr>
                <a:t>(</a:t>
              </a:r>
              <a:r>
                <a:rPr lang="en-US" b="1" dirty="0" err="1">
                  <a:solidFill>
                    <a:srgbClr val="FF0000"/>
                  </a:solidFill>
                </a:rPr>
                <a:t>θ</a:t>
              </a:r>
              <a:r>
                <a:rPr lang="en-US" b="1" dirty="0">
                  <a:solidFill>
                    <a:srgbClr val="FF0000"/>
                  </a:solidFill>
                </a:rPr>
                <a:t> </a:t>
              </a:r>
              <a:r>
                <a:rPr lang="en-US" dirty="0">
                  <a:solidFill>
                    <a:srgbClr val="FF0000"/>
                  </a:solidFill>
                </a:rPr>
                <a:t>| </a:t>
              </a:r>
              <a:r>
                <a:rPr lang="en-US" b="1" dirty="0" err="1">
                  <a:solidFill>
                    <a:srgbClr val="FF0000"/>
                  </a:solidFill>
                </a:rPr>
                <a:t>y</a:t>
              </a:r>
              <a:r>
                <a:rPr lang="en-US" baseline="-25000" dirty="0" err="1">
                  <a:solidFill>
                    <a:srgbClr val="FF0000"/>
                  </a:solidFill>
                </a:rPr>
                <a:t>exp</a:t>
              </a:r>
              <a:r>
                <a:rPr lang="en-US" baseline="-25000" dirty="0">
                  <a:solidFill>
                    <a:srgbClr val="FF0000"/>
                  </a:solidFill>
                </a:rPr>
                <a:t> </a:t>
              </a:r>
              <a:r>
                <a:rPr lang="en-US" dirty="0">
                  <a:solidFill>
                    <a:srgbClr val="FF0000"/>
                  </a:solidFill>
                </a:rPr>
                <a:t>, </a:t>
              </a:r>
              <a:r>
                <a:rPr lang="en-US" dirty="0" err="1">
                  <a:solidFill>
                    <a:srgbClr val="FF0000"/>
                  </a:solidFill>
                </a:rPr>
                <a:t>Σ</a:t>
              </a:r>
              <a:r>
                <a:rPr lang="en-US" baseline="-25000" dirty="0" err="1">
                  <a:solidFill>
                    <a:srgbClr val="FF0000"/>
                  </a:solidFill>
                </a:rPr>
                <a:t>exp</a:t>
              </a:r>
              <a:r>
                <a:rPr lang="en-US" dirty="0">
                  <a:solidFill>
                    <a:srgbClr val="FF0000"/>
                  </a:solidFill>
                </a:rPr>
                <a:t> , </a:t>
              </a:r>
              <a:r>
                <a:rPr lang="en-US" dirty="0" err="1">
                  <a:solidFill>
                    <a:srgbClr val="FF0000"/>
                  </a:solidFill>
                </a:rPr>
                <a:t>Σ</a:t>
              </a:r>
              <a:r>
                <a:rPr lang="en-US" baseline="-25000" dirty="0" err="1">
                  <a:solidFill>
                    <a:srgbClr val="FF0000"/>
                  </a:solidFill>
                </a:rPr>
                <a:t>th</a:t>
              </a:r>
              <a:r>
                <a:rPr lang="en-US" dirty="0">
                  <a:solidFill>
                    <a:srgbClr val="FF0000"/>
                  </a:solidFill>
                </a:rPr>
                <a:t> , I)</a:t>
              </a:r>
              <a:r>
                <a:rPr lang="en-US" dirty="0">
                  <a:solidFill>
                    <a:schemeClr val="tx1"/>
                  </a:solidFill>
                </a:rPr>
                <a:t> ⇒</a:t>
              </a:r>
            </a:p>
            <a:p>
              <a:pPr algn="ctr">
                <a:spcAft>
                  <a:spcPts val="200"/>
                </a:spcAft>
              </a:pPr>
              <a:r>
                <a:rPr lang="en-US" dirty="0">
                  <a:solidFill>
                    <a:schemeClr val="tx1"/>
                  </a:solidFill>
                </a:rPr>
                <a:t>pdf of model parameters </a:t>
              </a:r>
              <a:r>
                <a:rPr lang="en-US" b="1" dirty="0" err="1">
                  <a:solidFill>
                    <a:schemeClr val="tx1"/>
                  </a:solidFill>
                </a:rPr>
                <a:t>θ</a:t>
              </a:r>
              <a:r>
                <a:rPr lang="en-US" b="1" dirty="0">
                  <a:solidFill>
                    <a:schemeClr val="tx1"/>
                  </a:solidFill>
                </a:rPr>
                <a:t> </a:t>
              </a:r>
              <a:r>
                <a:rPr lang="en-US" dirty="0">
                  <a:solidFill>
                    <a:schemeClr val="tx1"/>
                  </a:solidFill>
                </a:rPr>
                <a:t>given data </a:t>
              </a:r>
              <a:r>
                <a:rPr lang="en-US" b="1" dirty="0" err="1">
                  <a:solidFill>
                    <a:schemeClr val="tx1"/>
                  </a:solidFill>
                </a:rPr>
                <a:t>y</a:t>
              </a:r>
              <a:r>
                <a:rPr lang="en-US" baseline="-25000" dirty="0" err="1">
                  <a:solidFill>
                    <a:schemeClr val="tx1"/>
                  </a:solidFill>
                </a:rPr>
                <a:t>exp</a:t>
              </a:r>
              <a:r>
                <a:rPr lang="en-US" baseline="-25000" dirty="0">
                  <a:solidFill>
                    <a:schemeClr val="tx1"/>
                  </a:solidFill>
                </a:rPr>
                <a:t> </a:t>
              </a:r>
              <a:r>
                <a:rPr lang="en-US" dirty="0">
                  <a:solidFill>
                    <a:schemeClr val="tx1"/>
                  </a:solidFill>
                </a:rPr>
                <a:t>and experiment/theory errors </a:t>
              </a:r>
              <a:r>
                <a:rPr lang="en-US" dirty="0" err="1">
                  <a:solidFill>
                    <a:schemeClr val="tx1"/>
                  </a:solidFill>
                </a:rPr>
                <a:t>Σ</a:t>
              </a:r>
              <a:r>
                <a:rPr lang="en-US" dirty="0">
                  <a:solidFill>
                    <a:schemeClr val="tx1"/>
                  </a:solidFill>
                </a:rPr>
                <a:t>, plus other information I </a:t>
              </a:r>
            </a:p>
          </p:txBody>
        </p:sp>
        <p:sp>
          <p:nvSpPr>
            <p:cNvPr id="9" name="TextBox 8">
              <a:extLst>
                <a:ext uri="{FF2B5EF4-FFF2-40B4-BE49-F238E27FC236}">
                  <a16:creationId xmlns:a16="http://schemas.microsoft.com/office/drawing/2014/main" id="{65C6C196-7D0C-C241-804B-81813F831C14}"/>
                </a:ext>
              </a:extLst>
            </p:cNvPr>
            <p:cNvSpPr txBox="1"/>
            <p:nvPr/>
          </p:nvSpPr>
          <p:spPr>
            <a:xfrm>
              <a:off x="439838" y="2791073"/>
              <a:ext cx="3510000" cy="400110"/>
            </a:xfrm>
            <a:prstGeom prst="rect">
              <a:avLst/>
            </a:prstGeom>
            <a:noFill/>
          </p:spPr>
          <p:txBody>
            <a:bodyPr wrap="none" rtlCol="0">
              <a:spAutoFit/>
            </a:bodyPr>
            <a:lstStyle/>
            <a:p>
              <a:r>
                <a:rPr lang="en-US" sz="2000" dirty="0"/>
                <a:t>Examples of pdfs for theory UQ:</a:t>
              </a:r>
            </a:p>
          </p:txBody>
        </p:sp>
      </p:grpSp>
      <p:sp>
        <p:nvSpPr>
          <p:cNvPr id="3" name="Rectangle 2">
            <a:extLst>
              <a:ext uri="{FF2B5EF4-FFF2-40B4-BE49-F238E27FC236}">
                <a16:creationId xmlns:a16="http://schemas.microsoft.com/office/drawing/2014/main" id="{F90249E5-E7D8-1C4E-A644-1FD8C334AFC8}"/>
              </a:ext>
            </a:extLst>
          </p:cNvPr>
          <p:cNvSpPr/>
          <p:nvPr/>
        </p:nvSpPr>
        <p:spPr>
          <a:xfrm>
            <a:off x="4537275" y="686857"/>
            <a:ext cx="4572000" cy="4387193"/>
          </a:xfrm>
          <a:prstGeom prst="rect">
            <a:avLst/>
          </a:prstGeom>
          <a:solidFill>
            <a:schemeClr val="bg1">
              <a:lumMod val="95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54CE11E3-1D0B-1E45-AC1F-2BD954EDCC4C}"/>
              </a:ext>
            </a:extLst>
          </p:cNvPr>
          <p:cNvGrpSpPr/>
          <p:nvPr/>
        </p:nvGrpSpPr>
        <p:grpSpPr>
          <a:xfrm>
            <a:off x="4758520" y="768507"/>
            <a:ext cx="4219036" cy="4305543"/>
            <a:chOff x="4827970" y="837957"/>
            <a:chExt cx="4219036" cy="4305543"/>
          </a:xfrm>
          <a:solidFill>
            <a:schemeClr val="bg1"/>
          </a:solidFill>
        </p:grpSpPr>
        <p:pic>
          <p:nvPicPr>
            <p:cNvPr id="16" name="Picture 12" descr="thetaComp.pdf">
              <a:extLst>
                <a:ext uri="{FF2B5EF4-FFF2-40B4-BE49-F238E27FC236}">
                  <a16:creationId xmlns:a16="http://schemas.microsoft.com/office/drawing/2014/main" id="{176DE009-9A14-1140-91AD-CD7CEFCC5AA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27970" y="1137091"/>
              <a:ext cx="4204583" cy="37034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5E2659C5-9B54-C442-8715-DD78950EC045}"/>
                </a:ext>
              </a:extLst>
            </p:cNvPr>
            <p:cNvSpPr/>
            <p:nvPr/>
          </p:nvSpPr>
          <p:spPr>
            <a:xfrm>
              <a:off x="5751401" y="4804946"/>
              <a:ext cx="2652008" cy="338554"/>
            </a:xfrm>
            <a:prstGeom prst="rect">
              <a:avLst/>
            </a:prstGeom>
            <a:grpFill/>
          </p:spPr>
          <p:txBody>
            <a:bodyPr wrap="square" lIns="91440">
              <a:spAutoFit/>
            </a:bodyPr>
            <a:lstStyle/>
            <a:p>
              <a:pPr algn="ctr" defTabSz="457200" eaLnBrk="1" fontAlgn="auto" hangingPunct="1">
                <a:spcBef>
                  <a:spcPts val="0"/>
                </a:spcBef>
                <a:spcAft>
                  <a:spcPts val="0"/>
                </a:spcAft>
                <a:defRPr/>
              </a:pPr>
              <a:r>
                <a:rPr lang="en-US" sz="1600" dirty="0">
                  <a:solidFill>
                    <a:srgbClr val="000000"/>
                  </a:solidFill>
                  <a:latin typeface="Calibri"/>
                  <a:ea typeface="+mn-ea"/>
                </a:rPr>
                <a:t>J. McDonnell et al. </a:t>
              </a:r>
              <a:r>
                <a:rPr lang="hu-HU" sz="1600" dirty="0">
                  <a:solidFill>
                    <a:srgbClr val="000000"/>
                  </a:solidFill>
                  <a:latin typeface="Calibri"/>
                  <a:ea typeface="+mn-ea"/>
                </a:rPr>
                <a:t>PRL (2015)</a:t>
              </a:r>
              <a:endParaRPr lang="en-US" sz="1600" dirty="0">
                <a:solidFill>
                  <a:srgbClr val="000000"/>
                </a:solidFill>
                <a:latin typeface="Calibri"/>
                <a:ea typeface="+mn-ea"/>
              </a:endParaRPr>
            </a:p>
          </p:txBody>
        </p:sp>
        <p:sp>
          <p:nvSpPr>
            <p:cNvPr id="19" name="TextBox 18">
              <a:extLst>
                <a:ext uri="{FF2B5EF4-FFF2-40B4-BE49-F238E27FC236}">
                  <a16:creationId xmlns:a16="http://schemas.microsoft.com/office/drawing/2014/main" id="{E3EEBE6F-CCD7-3D4F-8004-31421CD8D1F2}"/>
                </a:ext>
              </a:extLst>
            </p:cNvPr>
            <p:cNvSpPr txBox="1"/>
            <p:nvPr/>
          </p:nvSpPr>
          <p:spPr>
            <a:xfrm>
              <a:off x="4942997" y="837957"/>
              <a:ext cx="4104009" cy="369332"/>
            </a:xfrm>
            <a:prstGeom prst="rect">
              <a:avLst/>
            </a:prstGeom>
            <a:grpFill/>
          </p:spPr>
          <p:txBody>
            <a:bodyPr wrap="square" lIns="91440" rtlCol="0">
              <a:spAutoFit/>
            </a:bodyPr>
            <a:lstStyle/>
            <a:p>
              <a:r>
                <a:rPr lang="en-US" dirty="0"/>
                <a:t>Posterior pdfs for nuclear DFT parameters</a:t>
              </a:r>
            </a:p>
          </p:txBody>
        </p:sp>
      </p:grpSp>
    </p:spTree>
    <p:extLst>
      <p:ext uri="{BB962C8B-B14F-4D97-AF65-F5344CB8AC3E}">
        <p14:creationId xmlns:p14="http://schemas.microsoft.com/office/powerpoint/2010/main" val="273740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14342" y="208364"/>
            <a:ext cx="7220415" cy="594243"/>
          </a:xfrm>
        </p:spPr>
        <p:txBody>
          <a:bodyPr>
            <a:normAutofit/>
          </a:bodyPr>
          <a:lstStyle/>
          <a:p>
            <a:r>
              <a:rPr lang="en-US" sz="2400" b="1" dirty="0">
                <a:solidFill>
                  <a:srgbClr val="FF0000"/>
                </a:solidFill>
              </a:rPr>
              <a:t>State of knowledge as probability distributions (pdfs)</a:t>
            </a:r>
          </a:p>
        </p:txBody>
      </p:sp>
      <p:sp>
        <p:nvSpPr>
          <p:cNvPr id="10" name="TextBox 9">
            <a:extLst>
              <a:ext uri="{FF2B5EF4-FFF2-40B4-BE49-F238E27FC236}">
                <a16:creationId xmlns:a16="http://schemas.microsoft.com/office/drawing/2014/main" id="{44A72272-46DC-7045-AB14-0C3CD39EFA3F}"/>
              </a:ext>
            </a:extLst>
          </p:cNvPr>
          <p:cNvSpPr txBox="1"/>
          <p:nvPr/>
        </p:nvSpPr>
        <p:spPr>
          <a:xfrm>
            <a:off x="439838" y="833377"/>
            <a:ext cx="8508098" cy="2092881"/>
          </a:xfrm>
          <a:prstGeom prst="rect">
            <a:avLst/>
          </a:prstGeom>
          <a:noFill/>
        </p:spPr>
        <p:txBody>
          <a:bodyPr wrap="none" rtlCol="0">
            <a:spAutoFit/>
          </a:bodyPr>
          <a:lstStyle/>
          <a:p>
            <a:pPr marL="194310" indent="-194310">
              <a:spcBef>
                <a:spcPts val="300"/>
              </a:spcBef>
              <a:spcAft>
                <a:spcPts val="300"/>
              </a:spcAft>
              <a:buFont typeface="Arial" panose="020B0604020202020204" pitchFamily="34" charset="0"/>
              <a:buChar char="•"/>
            </a:pPr>
            <a:r>
              <a:rPr lang="en-US" sz="2000" dirty="0" err="1"/>
              <a:t>pr</a:t>
            </a:r>
            <a:r>
              <a:rPr lang="en-US" sz="2000" dirty="0"/>
              <a:t>(A, B | C) “joint probability (density) of A and B given C” (</a:t>
            </a:r>
            <a:r>
              <a:rPr lang="en-US" sz="2000" i="1" dirty="0"/>
              <a:t>contingent</a:t>
            </a:r>
            <a:r>
              <a:rPr lang="en-US" sz="2000" dirty="0"/>
              <a:t> on C)</a:t>
            </a:r>
          </a:p>
          <a:p>
            <a:pPr marL="194310" indent="-194310">
              <a:spcAft>
                <a:spcPts val="300"/>
              </a:spcAft>
              <a:buFont typeface="Arial" panose="020B0604020202020204" pitchFamily="34" charset="0"/>
              <a:buChar char="•"/>
            </a:pPr>
            <a:r>
              <a:rPr lang="en-US" sz="2000" dirty="0"/>
              <a:t>A, B, C can be parameters, uncertainties, propositions, models, …</a:t>
            </a:r>
          </a:p>
          <a:p>
            <a:pPr marL="194310" indent="-194310">
              <a:spcAft>
                <a:spcPts val="300"/>
              </a:spcAft>
              <a:buFont typeface="Arial" panose="020B0604020202020204" pitchFamily="34" charset="0"/>
              <a:buChar char="•"/>
            </a:pPr>
            <a:r>
              <a:rPr lang="en-US" sz="2000" dirty="0"/>
              <a:t>cf. quantum mechanics |</a:t>
            </a:r>
            <a:r>
              <a:rPr lang="en-US" sz="2000" dirty="0" err="1"/>
              <a:t>ψ</a:t>
            </a:r>
            <a:r>
              <a:rPr lang="en-US" sz="2000" dirty="0"/>
              <a:t>(x, y)|</a:t>
            </a:r>
            <a:r>
              <a:rPr lang="en-US" sz="2000" baseline="30000" dirty="0"/>
              <a:t>2  </a:t>
            </a:r>
            <a:r>
              <a:rPr lang="en-US" sz="2000" dirty="0"/>
              <a:t>or |</a:t>
            </a:r>
            <a:r>
              <a:rPr lang="en-US" sz="2000" dirty="0" err="1"/>
              <a:t>ψ</a:t>
            </a:r>
            <a:r>
              <a:rPr lang="en-US" sz="2000" dirty="0"/>
              <a:t>(x)|</a:t>
            </a:r>
            <a:r>
              <a:rPr lang="en-US" sz="2000" baseline="30000" dirty="0"/>
              <a:t>2 </a:t>
            </a:r>
            <a:r>
              <a:rPr lang="en-US" sz="2000" dirty="0"/>
              <a:t>= ∫ |</a:t>
            </a:r>
            <a:r>
              <a:rPr lang="en-US" sz="2000" dirty="0" err="1"/>
              <a:t>ψ</a:t>
            </a:r>
            <a:r>
              <a:rPr lang="en-US" sz="2000" dirty="0"/>
              <a:t>(x, y)|</a:t>
            </a:r>
            <a:r>
              <a:rPr lang="en-US" sz="2000" baseline="30000" dirty="0"/>
              <a:t>2 </a:t>
            </a:r>
            <a:r>
              <a:rPr lang="en-US" sz="2000" dirty="0" err="1"/>
              <a:t>dy</a:t>
            </a:r>
            <a:r>
              <a:rPr lang="en-US" sz="2000" dirty="0"/>
              <a:t> (</a:t>
            </a:r>
            <a:r>
              <a:rPr lang="en-US" sz="2000" i="1" dirty="0"/>
              <a:t>marginalization</a:t>
            </a:r>
            <a:r>
              <a:rPr lang="en-US" sz="2000" dirty="0"/>
              <a:t>)</a:t>
            </a:r>
          </a:p>
          <a:p>
            <a:pPr marL="194310" indent="-194310">
              <a:spcAft>
                <a:spcPts val="300"/>
              </a:spcAft>
              <a:buFont typeface="Arial" panose="020B0604020202020204" pitchFamily="34" charset="0"/>
              <a:buChar char="•"/>
            </a:pPr>
            <a:r>
              <a:rPr lang="en-US" sz="2000" dirty="0"/>
              <a:t>Bayesian confidence (credible) integral:</a:t>
            </a:r>
            <a:br>
              <a:rPr lang="en-US" sz="2000" dirty="0"/>
            </a:br>
            <a:r>
              <a:rPr lang="en-US" sz="2000" dirty="0"/>
              <a:t> </a:t>
            </a:r>
          </a:p>
          <a:p>
            <a:pPr>
              <a:spcAft>
                <a:spcPts val="300"/>
              </a:spcAft>
            </a:pPr>
            <a:r>
              <a:rPr lang="en-US" sz="2000" baseline="30000" dirty="0"/>
              <a:t> </a:t>
            </a:r>
            <a:endParaRPr lang="en-US" sz="2000" dirty="0"/>
          </a:p>
        </p:txBody>
      </p:sp>
      <p:pic>
        <p:nvPicPr>
          <p:cNvPr id="18" name="Picture 17">
            <a:extLst>
              <a:ext uri="{FF2B5EF4-FFF2-40B4-BE49-F238E27FC236}">
                <a16:creationId xmlns:a16="http://schemas.microsoft.com/office/drawing/2014/main" id="{9F59A305-3F9F-B644-968B-806E803F313F}"/>
              </a:ext>
            </a:extLst>
          </p:cNvPr>
          <p:cNvPicPr>
            <a:picLocks noChangeAspect="1"/>
          </p:cNvPicPr>
          <p:nvPr/>
        </p:nvPicPr>
        <p:blipFill>
          <a:blip r:embed="rId3"/>
          <a:stretch>
            <a:fillRect/>
          </a:stretch>
        </p:blipFill>
        <p:spPr>
          <a:xfrm>
            <a:off x="874884" y="2185023"/>
            <a:ext cx="3606834" cy="398157"/>
          </a:xfrm>
          <a:prstGeom prst="rect">
            <a:avLst/>
          </a:prstGeom>
        </p:spPr>
      </p:pic>
      <p:grpSp>
        <p:nvGrpSpPr>
          <p:cNvPr id="6" name="Group 5">
            <a:extLst>
              <a:ext uri="{FF2B5EF4-FFF2-40B4-BE49-F238E27FC236}">
                <a16:creationId xmlns:a16="http://schemas.microsoft.com/office/drawing/2014/main" id="{76D209AA-4A2C-8C45-8FA2-B8511BDECF07}"/>
              </a:ext>
            </a:extLst>
          </p:cNvPr>
          <p:cNvGrpSpPr/>
          <p:nvPr/>
        </p:nvGrpSpPr>
        <p:grpSpPr>
          <a:xfrm>
            <a:off x="256032" y="2754919"/>
            <a:ext cx="4043198" cy="2092881"/>
            <a:chOff x="256032" y="2754919"/>
            <a:chExt cx="4043198" cy="2092881"/>
          </a:xfrm>
        </p:grpSpPr>
        <p:sp>
          <p:nvSpPr>
            <p:cNvPr id="4" name="Rounded Rectangle 3">
              <a:extLst>
                <a:ext uri="{FF2B5EF4-FFF2-40B4-BE49-F238E27FC236}">
                  <a16:creationId xmlns:a16="http://schemas.microsoft.com/office/drawing/2014/main" id="{029B0760-C2CC-914B-9BB8-6E37EFDBFB27}"/>
                </a:ext>
              </a:extLst>
            </p:cNvPr>
            <p:cNvSpPr/>
            <p:nvPr/>
          </p:nvSpPr>
          <p:spPr>
            <a:xfrm>
              <a:off x="256032" y="2754919"/>
              <a:ext cx="4043198" cy="2092881"/>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dirty="0">
                <a:solidFill>
                  <a:srgbClr val="FF0000"/>
                </a:solidFill>
              </a:endParaRPr>
            </a:p>
            <a:p>
              <a:pPr algn="ctr">
                <a:spcAft>
                  <a:spcPts val="200"/>
                </a:spcAft>
              </a:pPr>
              <a:r>
                <a:rPr lang="en-US" dirty="0" err="1">
                  <a:solidFill>
                    <a:srgbClr val="FF0000"/>
                  </a:solidFill>
                </a:rPr>
                <a:t>pr</a:t>
              </a:r>
              <a:r>
                <a:rPr lang="en-US" dirty="0">
                  <a:solidFill>
                    <a:srgbClr val="FF0000"/>
                  </a:solidFill>
                </a:rPr>
                <a:t>(</a:t>
              </a:r>
              <a:r>
                <a:rPr lang="en-US" dirty="0" err="1">
                  <a:solidFill>
                    <a:srgbClr val="FF0000"/>
                  </a:solidFill>
                </a:rPr>
                <a:t>δ</a:t>
              </a:r>
              <a:r>
                <a:rPr lang="en-US" b="1" dirty="0" err="1">
                  <a:solidFill>
                    <a:srgbClr val="FF0000"/>
                  </a:solidFill>
                </a:rPr>
                <a:t>y</a:t>
              </a:r>
              <a:r>
                <a:rPr lang="en-US" b="1" baseline="-25000" dirty="0" err="1">
                  <a:solidFill>
                    <a:srgbClr val="FF0000"/>
                  </a:solidFill>
                </a:rPr>
                <a:t>th</a:t>
              </a:r>
              <a:r>
                <a:rPr lang="en-US" b="1" baseline="-25000" dirty="0">
                  <a:solidFill>
                    <a:srgbClr val="FF0000"/>
                  </a:solidFill>
                </a:rPr>
                <a:t> </a:t>
              </a:r>
              <a:r>
                <a:rPr lang="en-US" dirty="0">
                  <a:solidFill>
                    <a:srgbClr val="FF0000"/>
                  </a:solidFill>
                </a:rPr>
                <a:t>|</a:t>
              </a:r>
              <a:r>
                <a:rPr lang="en-US" b="1" dirty="0" err="1">
                  <a:solidFill>
                    <a:srgbClr val="FF0000"/>
                  </a:solidFill>
                </a:rPr>
                <a:t>y</a:t>
              </a:r>
              <a:r>
                <a:rPr lang="en-US" b="1" baseline="-25000" dirty="0" err="1">
                  <a:solidFill>
                    <a:srgbClr val="FF0000"/>
                  </a:solidFill>
                </a:rPr>
                <a:t>th</a:t>
              </a:r>
              <a:r>
                <a:rPr lang="en-US" dirty="0">
                  <a:solidFill>
                    <a:srgbClr val="FF0000"/>
                  </a:solidFill>
                </a:rPr>
                <a:t> , I)</a:t>
              </a:r>
              <a:r>
                <a:rPr lang="en-US" dirty="0">
                  <a:solidFill>
                    <a:schemeClr val="tx1"/>
                  </a:solidFill>
                </a:rPr>
                <a:t> ⇒</a:t>
              </a:r>
            </a:p>
            <a:p>
              <a:pPr algn="ctr">
                <a:spcAft>
                  <a:spcPts val="200"/>
                </a:spcAft>
              </a:pPr>
              <a:r>
                <a:rPr lang="en-US" dirty="0">
                  <a:solidFill>
                    <a:schemeClr val="tx1"/>
                  </a:solidFill>
                </a:rPr>
                <a:t>pdf of </a:t>
              </a:r>
              <a:r>
                <a:rPr lang="en-US" i="1" dirty="0">
                  <a:solidFill>
                    <a:schemeClr val="tx1"/>
                  </a:solidFill>
                </a:rPr>
                <a:t>model discrepancy </a:t>
              </a:r>
              <a:r>
                <a:rPr lang="en-US" dirty="0" err="1">
                  <a:solidFill>
                    <a:schemeClr val="tx1"/>
                  </a:solidFill>
                </a:rPr>
                <a:t>δ</a:t>
              </a:r>
              <a:r>
                <a:rPr lang="en-US" b="1" dirty="0" err="1">
                  <a:solidFill>
                    <a:schemeClr val="tx1"/>
                  </a:solidFill>
                </a:rPr>
                <a:t>y</a:t>
              </a:r>
              <a:r>
                <a:rPr lang="en-US" b="1" baseline="-25000" dirty="0" err="1">
                  <a:solidFill>
                    <a:schemeClr val="tx1"/>
                  </a:solidFill>
                </a:rPr>
                <a:t>th</a:t>
              </a:r>
              <a:r>
                <a:rPr lang="en-US" b="1" baseline="-25000" dirty="0">
                  <a:solidFill>
                    <a:schemeClr val="tx1"/>
                  </a:solidFill>
                </a:rPr>
                <a:t> </a:t>
              </a:r>
              <a:r>
                <a:rPr lang="en-US" dirty="0">
                  <a:solidFill>
                    <a:schemeClr val="tx1"/>
                  </a:solidFill>
                </a:rPr>
                <a:t>(model error) given order-by-order theory calculations </a:t>
              </a:r>
              <a:r>
                <a:rPr lang="en-US" b="1" dirty="0" err="1">
                  <a:solidFill>
                    <a:schemeClr val="tx1"/>
                  </a:solidFill>
                </a:rPr>
                <a:t>y</a:t>
              </a:r>
              <a:r>
                <a:rPr lang="en-US" b="1" baseline="-25000" dirty="0" err="1">
                  <a:solidFill>
                    <a:schemeClr val="tx1"/>
                  </a:solidFill>
                </a:rPr>
                <a:t>th</a:t>
              </a:r>
              <a:r>
                <a:rPr lang="en-US" b="1" dirty="0">
                  <a:solidFill>
                    <a:schemeClr val="tx1"/>
                  </a:solidFill>
                </a:rPr>
                <a:t> </a:t>
              </a:r>
              <a:r>
                <a:rPr lang="en-US" dirty="0">
                  <a:solidFill>
                    <a:schemeClr val="tx1"/>
                  </a:solidFill>
                </a:rPr>
                <a:t>plus other information I </a:t>
              </a:r>
            </a:p>
          </p:txBody>
        </p:sp>
        <p:sp>
          <p:nvSpPr>
            <p:cNvPr id="9" name="TextBox 8">
              <a:extLst>
                <a:ext uri="{FF2B5EF4-FFF2-40B4-BE49-F238E27FC236}">
                  <a16:creationId xmlns:a16="http://schemas.microsoft.com/office/drawing/2014/main" id="{65C6C196-7D0C-C241-804B-81813F831C14}"/>
                </a:ext>
              </a:extLst>
            </p:cNvPr>
            <p:cNvSpPr txBox="1"/>
            <p:nvPr/>
          </p:nvSpPr>
          <p:spPr>
            <a:xfrm>
              <a:off x="439838" y="2791073"/>
              <a:ext cx="3510000" cy="400110"/>
            </a:xfrm>
            <a:prstGeom prst="rect">
              <a:avLst/>
            </a:prstGeom>
            <a:noFill/>
          </p:spPr>
          <p:txBody>
            <a:bodyPr wrap="none" rtlCol="0">
              <a:spAutoFit/>
            </a:bodyPr>
            <a:lstStyle/>
            <a:p>
              <a:r>
                <a:rPr lang="en-US" sz="2000" dirty="0"/>
                <a:t>Examples of pdfs for theory UQ:</a:t>
              </a:r>
            </a:p>
          </p:txBody>
        </p:sp>
      </p:grpSp>
      <p:pic>
        <p:nvPicPr>
          <p:cNvPr id="11" name="Picture 10">
            <a:extLst>
              <a:ext uri="{FF2B5EF4-FFF2-40B4-BE49-F238E27FC236}">
                <a16:creationId xmlns:a16="http://schemas.microsoft.com/office/drawing/2014/main" id="{574A80E6-F6DC-EA44-918F-D6C7626510A2}"/>
              </a:ext>
            </a:extLst>
          </p:cNvPr>
          <p:cNvPicPr>
            <a:picLocks noChangeAspect="1"/>
          </p:cNvPicPr>
          <p:nvPr/>
        </p:nvPicPr>
        <p:blipFill>
          <a:blip r:embed="rId4"/>
          <a:stretch>
            <a:fillRect/>
          </a:stretch>
        </p:blipFill>
        <p:spPr>
          <a:xfrm>
            <a:off x="5480554" y="1913019"/>
            <a:ext cx="2629775" cy="3158668"/>
          </a:xfrm>
          <a:prstGeom prst="rect">
            <a:avLst/>
          </a:prstGeom>
        </p:spPr>
      </p:pic>
    </p:spTree>
    <p:extLst>
      <p:ext uri="{BB962C8B-B14F-4D97-AF65-F5344CB8AC3E}">
        <p14:creationId xmlns:p14="http://schemas.microsoft.com/office/powerpoint/2010/main" val="2671170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14342" y="208364"/>
            <a:ext cx="7220415" cy="594243"/>
          </a:xfrm>
        </p:spPr>
        <p:txBody>
          <a:bodyPr>
            <a:normAutofit/>
          </a:bodyPr>
          <a:lstStyle/>
          <a:p>
            <a:r>
              <a:rPr lang="en-US" sz="2400" b="1" dirty="0">
                <a:solidFill>
                  <a:srgbClr val="FF0000"/>
                </a:solidFill>
              </a:rPr>
              <a:t>State of knowledge as probability distributions (pdfs)</a:t>
            </a:r>
          </a:p>
        </p:txBody>
      </p:sp>
      <p:sp>
        <p:nvSpPr>
          <p:cNvPr id="10" name="TextBox 9">
            <a:extLst>
              <a:ext uri="{FF2B5EF4-FFF2-40B4-BE49-F238E27FC236}">
                <a16:creationId xmlns:a16="http://schemas.microsoft.com/office/drawing/2014/main" id="{44A72272-46DC-7045-AB14-0C3CD39EFA3F}"/>
              </a:ext>
            </a:extLst>
          </p:cNvPr>
          <p:cNvSpPr txBox="1"/>
          <p:nvPr/>
        </p:nvSpPr>
        <p:spPr>
          <a:xfrm>
            <a:off x="439838" y="833377"/>
            <a:ext cx="8508098" cy="2092881"/>
          </a:xfrm>
          <a:prstGeom prst="rect">
            <a:avLst/>
          </a:prstGeom>
          <a:noFill/>
        </p:spPr>
        <p:txBody>
          <a:bodyPr wrap="none" rtlCol="0">
            <a:spAutoFit/>
          </a:bodyPr>
          <a:lstStyle/>
          <a:p>
            <a:pPr marL="194310" indent="-194310">
              <a:spcBef>
                <a:spcPts val="300"/>
              </a:spcBef>
              <a:spcAft>
                <a:spcPts val="300"/>
              </a:spcAft>
              <a:buFont typeface="Arial" panose="020B0604020202020204" pitchFamily="34" charset="0"/>
              <a:buChar char="•"/>
            </a:pPr>
            <a:r>
              <a:rPr lang="en-US" sz="2000" dirty="0" err="1"/>
              <a:t>pr</a:t>
            </a:r>
            <a:r>
              <a:rPr lang="en-US" sz="2000" dirty="0"/>
              <a:t>(A, B | C) “joint probability (density) of A and B given C” (</a:t>
            </a:r>
            <a:r>
              <a:rPr lang="en-US" sz="2000" i="1" dirty="0"/>
              <a:t>contingent</a:t>
            </a:r>
            <a:r>
              <a:rPr lang="en-US" sz="2000" dirty="0"/>
              <a:t> on C)</a:t>
            </a:r>
          </a:p>
          <a:p>
            <a:pPr marL="194310" indent="-194310">
              <a:spcAft>
                <a:spcPts val="300"/>
              </a:spcAft>
              <a:buFont typeface="Arial" panose="020B0604020202020204" pitchFamily="34" charset="0"/>
              <a:buChar char="•"/>
            </a:pPr>
            <a:r>
              <a:rPr lang="en-US" sz="2000" dirty="0"/>
              <a:t>A, B, C can be parameters, uncertainties, propositions, models, …</a:t>
            </a:r>
          </a:p>
          <a:p>
            <a:pPr marL="194310" indent="-194310">
              <a:spcAft>
                <a:spcPts val="300"/>
              </a:spcAft>
              <a:buFont typeface="Arial" panose="020B0604020202020204" pitchFamily="34" charset="0"/>
              <a:buChar char="•"/>
            </a:pPr>
            <a:r>
              <a:rPr lang="en-US" sz="2000" dirty="0"/>
              <a:t>cf. quantum mechanics |</a:t>
            </a:r>
            <a:r>
              <a:rPr lang="en-US" sz="2000" dirty="0" err="1"/>
              <a:t>ψ</a:t>
            </a:r>
            <a:r>
              <a:rPr lang="en-US" sz="2000" dirty="0"/>
              <a:t>(x, y)|</a:t>
            </a:r>
            <a:r>
              <a:rPr lang="en-US" sz="2000" baseline="30000" dirty="0"/>
              <a:t>2  </a:t>
            </a:r>
            <a:r>
              <a:rPr lang="en-US" sz="2000" dirty="0"/>
              <a:t>or |</a:t>
            </a:r>
            <a:r>
              <a:rPr lang="en-US" sz="2000" dirty="0" err="1"/>
              <a:t>ψ</a:t>
            </a:r>
            <a:r>
              <a:rPr lang="en-US" sz="2000" dirty="0"/>
              <a:t>(x)|</a:t>
            </a:r>
            <a:r>
              <a:rPr lang="en-US" sz="2000" baseline="30000" dirty="0"/>
              <a:t>2 </a:t>
            </a:r>
            <a:r>
              <a:rPr lang="en-US" sz="2000" dirty="0"/>
              <a:t>= ∫ |</a:t>
            </a:r>
            <a:r>
              <a:rPr lang="en-US" sz="2000" dirty="0" err="1"/>
              <a:t>ψ</a:t>
            </a:r>
            <a:r>
              <a:rPr lang="en-US" sz="2000" dirty="0"/>
              <a:t>(x, y)|</a:t>
            </a:r>
            <a:r>
              <a:rPr lang="en-US" sz="2000" baseline="30000" dirty="0"/>
              <a:t>2 </a:t>
            </a:r>
            <a:r>
              <a:rPr lang="en-US" sz="2000" dirty="0" err="1"/>
              <a:t>dy</a:t>
            </a:r>
            <a:r>
              <a:rPr lang="en-US" sz="2000" dirty="0"/>
              <a:t> (</a:t>
            </a:r>
            <a:r>
              <a:rPr lang="en-US" sz="2000" i="1" dirty="0"/>
              <a:t>marginalization</a:t>
            </a:r>
            <a:r>
              <a:rPr lang="en-US" sz="2000" dirty="0"/>
              <a:t>)</a:t>
            </a:r>
          </a:p>
          <a:p>
            <a:pPr marL="194310" indent="-194310">
              <a:spcAft>
                <a:spcPts val="300"/>
              </a:spcAft>
              <a:buFont typeface="Arial" panose="020B0604020202020204" pitchFamily="34" charset="0"/>
              <a:buChar char="•"/>
            </a:pPr>
            <a:r>
              <a:rPr lang="en-US" sz="2000" dirty="0"/>
              <a:t>Bayesian confidence (credible) integral:</a:t>
            </a:r>
            <a:br>
              <a:rPr lang="en-US" sz="2000" dirty="0"/>
            </a:br>
            <a:r>
              <a:rPr lang="en-US" sz="2000" dirty="0"/>
              <a:t> </a:t>
            </a:r>
          </a:p>
          <a:p>
            <a:pPr>
              <a:spcAft>
                <a:spcPts val="300"/>
              </a:spcAft>
            </a:pPr>
            <a:r>
              <a:rPr lang="en-US" sz="2000" baseline="30000" dirty="0"/>
              <a:t> </a:t>
            </a:r>
            <a:endParaRPr lang="en-US" sz="2000" dirty="0"/>
          </a:p>
        </p:txBody>
      </p:sp>
      <p:pic>
        <p:nvPicPr>
          <p:cNvPr id="18" name="Picture 17">
            <a:extLst>
              <a:ext uri="{FF2B5EF4-FFF2-40B4-BE49-F238E27FC236}">
                <a16:creationId xmlns:a16="http://schemas.microsoft.com/office/drawing/2014/main" id="{9F59A305-3F9F-B644-968B-806E803F313F}"/>
              </a:ext>
            </a:extLst>
          </p:cNvPr>
          <p:cNvPicPr>
            <a:picLocks noChangeAspect="1"/>
          </p:cNvPicPr>
          <p:nvPr/>
        </p:nvPicPr>
        <p:blipFill>
          <a:blip r:embed="rId3"/>
          <a:stretch>
            <a:fillRect/>
          </a:stretch>
        </p:blipFill>
        <p:spPr>
          <a:xfrm>
            <a:off x="874884" y="2185023"/>
            <a:ext cx="3606834" cy="398157"/>
          </a:xfrm>
          <a:prstGeom prst="rect">
            <a:avLst/>
          </a:prstGeom>
        </p:spPr>
      </p:pic>
      <p:grpSp>
        <p:nvGrpSpPr>
          <p:cNvPr id="6" name="Group 5">
            <a:extLst>
              <a:ext uri="{FF2B5EF4-FFF2-40B4-BE49-F238E27FC236}">
                <a16:creationId xmlns:a16="http://schemas.microsoft.com/office/drawing/2014/main" id="{76D209AA-4A2C-8C45-8FA2-B8511BDECF07}"/>
              </a:ext>
            </a:extLst>
          </p:cNvPr>
          <p:cNvGrpSpPr/>
          <p:nvPr/>
        </p:nvGrpSpPr>
        <p:grpSpPr>
          <a:xfrm>
            <a:off x="256032" y="2754919"/>
            <a:ext cx="4043198" cy="2092881"/>
            <a:chOff x="256032" y="2754919"/>
            <a:chExt cx="4043198" cy="2092881"/>
          </a:xfrm>
        </p:grpSpPr>
        <p:sp>
          <p:nvSpPr>
            <p:cNvPr id="4" name="Rounded Rectangle 3">
              <a:extLst>
                <a:ext uri="{FF2B5EF4-FFF2-40B4-BE49-F238E27FC236}">
                  <a16:creationId xmlns:a16="http://schemas.microsoft.com/office/drawing/2014/main" id="{029B0760-C2CC-914B-9BB8-6E37EFDBFB27}"/>
                </a:ext>
              </a:extLst>
            </p:cNvPr>
            <p:cNvSpPr/>
            <p:nvPr/>
          </p:nvSpPr>
          <p:spPr>
            <a:xfrm>
              <a:off x="256032" y="2754919"/>
              <a:ext cx="4043198" cy="2092881"/>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dirty="0">
                <a:solidFill>
                  <a:srgbClr val="FF0000"/>
                </a:solidFill>
              </a:endParaRPr>
            </a:p>
            <a:p>
              <a:pPr algn="ctr">
                <a:spcAft>
                  <a:spcPts val="200"/>
                </a:spcAft>
              </a:pPr>
              <a:r>
                <a:rPr lang="en-US" dirty="0" err="1">
                  <a:solidFill>
                    <a:srgbClr val="FF0000"/>
                  </a:solidFill>
                </a:rPr>
                <a:t>pr</a:t>
              </a:r>
              <a:r>
                <a:rPr lang="en-US" dirty="0">
                  <a:solidFill>
                    <a:srgbClr val="FF0000"/>
                  </a:solidFill>
                </a:rPr>
                <a:t>(</a:t>
              </a:r>
              <a:r>
                <a:rPr lang="en-US" dirty="0" err="1">
                  <a:solidFill>
                    <a:srgbClr val="FF0000"/>
                  </a:solidFill>
                </a:rPr>
                <a:t>Λ</a:t>
              </a:r>
              <a:r>
                <a:rPr lang="en-US" baseline="-25000" dirty="0" err="1">
                  <a:solidFill>
                    <a:srgbClr val="FF0000"/>
                  </a:solidFill>
                </a:rPr>
                <a:t>b</a:t>
              </a:r>
              <a:r>
                <a:rPr lang="en-US" baseline="-25000" dirty="0">
                  <a:solidFill>
                    <a:srgbClr val="FF0000"/>
                  </a:solidFill>
                </a:rPr>
                <a:t> </a:t>
              </a:r>
              <a:r>
                <a:rPr lang="en-US" dirty="0">
                  <a:solidFill>
                    <a:srgbClr val="FF0000"/>
                  </a:solidFill>
                </a:rPr>
                <a:t>| </a:t>
              </a:r>
              <a:r>
                <a:rPr lang="en-US" b="1" dirty="0" err="1">
                  <a:solidFill>
                    <a:srgbClr val="FF0000"/>
                  </a:solidFill>
                </a:rPr>
                <a:t>y</a:t>
              </a:r>
              <a:r>
                <a:rPr lang="en-US" b="1" baseline="-25000" dirty="0" err="1">
                  <a:solidFill>
                    <a:srgbClr val="FF0000"/>
                  </a:solidFill>
                </a:rPr>
                <a:t>th</a:t>
              </a:r>
              <a:r>
                <a:rPr lang="en-US" dirty="0">
                  <a:solidFill>
                    <a:srgbClr val="FF0000"/>
                  </a:solidFill>
                </a:rPr>
                <a:t>, I)</a:t>
              </a:r>
              <a:r>
                <a:rPr lang="en-US" dirty="0">
                  <a:solidFill>
                    <a:schemeClr val="tx1"/>
                  </a:solidFill>
                </a:rPr>
                <a:t> ⇒</a:t>
              </a:r>
            </a:p>
            <a:p>
              <a:pPr algn="ctr">
                <a:spcAft>
                  <a:spcPts val="200"/>
                </a:spcAft>
              </a:pPr>
              <a:r>
                <a:rPr lang="en-US" dirty="0">
                  <a:solidFill>
                    <a:schemeClr val="tx1"/>
                  </a:solidFill>
                </a:rPr>
                <a:t>pdf of breakdown scale of EFT expansion given order-by-order theory calculations </a:t>
              </a:r>
              <a:r>
                <a:rPr lang="en-US" b="1" dirty="0" err="1">
                  <a:solidFill>
                    <a:schemeClr val="tx1"/>
                  </a:solidFill>
                </a:rPr>
                <a:t>y</a:t>
              </a:r>
              <a:r>
                <a:rPr lang="en-US" b="1" baseline="-25000" dirty="0" err="1">
                  <a:solidFill>
                    <a:schemeClr val="tx1"/>
                  </a:solidFill>
                </a:rPr>
                <a:t>th</a:t>
              </a:r>
              <a:r>
                <a:rPr lang="en-US" b="1" dirty="0">
                  <a:solidFill>
                    <a:schemeClr val="tx1"/>
                  </a:solidFill>
                </a:rPr>
                <a:t> </a:t>
              </a:r>
              <a:r>
                <a:rPr lang="en-US" dirty="0">
                  <a:solidFill>
                    <a:schemeClr val="tx1"/>
                  </a:solidFill>
                </a:rPr>
                <a:t>plus other information I </a:t>
              </a:r>
            </a:p>
          </p:txBody>
        </p:sp>
        <p:sp>
          <p:nvSpPr>
            <p:cNvPr id="9" name="TextBox 8">
              <a:extLst>
                <a:ext uri="{FF2B5EF4-FFF2-40B4-BE49-F238E27FC236}">
                  <a16:creationId xmlns:a16="http://schemas.microsoft.com/office/drawing/2014/main" id="{65C6C196-7D0C-C241-804B-81813F831C14}"/>
                </a:ext>
              </a:extLst>
            </p:cNvPr>
            <p:cNvSpPr txBox="1"/>
            <p:nvPr/>
          </p:nvSpPr>
          <p:spPr>
            <a:xfrm>
              <a:off x="439838" y="2791073"/>
              <a:ext cx="3510000" cy="400110"/>
            </a:xfrm>
            <a:prstGeom prst="rect">
              <a:avLst/>
            </a:prstGeom>
            <a:noFill/>
          </p:spPr>
          <p:txBody>
            <a:bodyPr wrap="none" rtlCol="0">
              <a:spAutoFit/>
            </a:bodyPr>
            <a:lstStyle/>
            <a:p>
              <a:r>
                <a:rPr lang="en-US" sz="2000" dirty="0"/>
                <a:t>Examples of pdfs for theory UQ:</a:t>
              </a:r>
            </a:p>
          </p:txBody>
        </p:sp>
      </p:grpSp>
      <p:pic>
        <p:nvPicPr>
          <p:cNvPr id="8" name="Picture 7">
            <a:extLst>
              <a:ext uri="{FF2B5EF4-FFF2-40B4-BE49-F238E27FC236}">
                <a16:creationId xmlns:a16="http://schemas.microsoft.com/office/drawing/2014/main" id="{986E6211-C9EA-4040-9452-17AB4B283892}"/>
              </a:ext>
            </a:extLst>
          </p:cNvPr>
          <p:cNvPicPr>
            <a:picLocks noChangeAspect="1"/>
          </p:cNvPicPr>
          <p:nvPr/>
        </p:nvPicPr>
        <p:blipFill>
          <a:blip r:embed="rId4"/>
          <a:stretch>
            <a:fillRect/>
          </a:stretch>
        </p:blipFill>
        <p:spPr>
          <a:xfrm>
            <a:off x="5086476" y="1967153"/>
            <a:ext cx="3285172" cy="2967983"/>
          </a:xfrm>
          <a:prstGeom prst="rect">
            <a:avLst/>
          </a:prstGeom>
        </p:spPr>
      </p:pic>
    </p:spTree>
    <p:extLst>
      <p:ext uri="{BB962C8B-B14F-4D97-AF65-F5344CB8AC3E}">
        <p14:creationId xmlns:p14="http://schemas.microsoft.com/office/powerpoint/2010/main" val="4120921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14342" y="208364"/>
            <a:ext cx="7220415" cy="594243"/>
          </a:xfrm>
        </p:spPr>
        <p:txBody>
          <a:bodyPr>
            <a:normAutofit/>
          </a:bodyPr>
          <a:lstStyle/>
          <a:p>
            <a:r>
              <a:rPr lang="en-US" sz="2400" b="1" dirty="0">
                <a:solidFill>
                  <a:srgbClr val="FF0000"/>
                </a:solidFill>
              </a:rPr>
              <a:t>State of knowledge as probability distributions (pdfs)</a:t>
            </a:r>
          </a:p>
        </p:txBody>
      </p:sp>
      <p:sp>
        <p:nvSpPr>
          <p:cNvPr id="10" name="TextBox 9">
            <a:extLst>
              <a:ext uri="{FF2B5EF4-FFF2-40B4-BE49-F238E27FC236}">
                <a16:creationId xmlns:a16="http://schemas.microsoft.com/office/drawing/2014/main" id="{44A72272-46DC-7045-AB14-0C3CD39EFA3F}"/>
              </a:ext>
            </a:extLst>
          </p:cNvPr>
          <p:cNvSpPr txBox="1"/>
          <p:nvPr/>
        </p:nvSpPr>
        <p:spPr>
          <a:xfrm>
            <a:off x="439838" y="833377"/>
            <a:ext cx="8508098" cy="2092881"/>
          </a:xfrm>
          <a:prstGeom prst="rect">
            <a:avLst/>
          </a:prstGeom>
          <a:noFill/>
        </p:spPr>
        <p:txBody>
          <a:bodyPr wrap="none" rtlCol="0">
            <a:spAutoFit/>
          </a:bodyPr>
          <a:lstStyle/>
          <a:p>
            <a:pPr marL="194310" indent="-194310">
              <a:spcBef>
                <a:spcPts val="300"/>
              </a:spcBef>
              <a:spcAft>
                <a:spcPts val="300"/>
              </a:spcAft>
              <a:buFont typeface="Arial" panose="020B0604020202020204" pitchFamily="34" charset="0"/>
              <a:buChar char="•"/>
            </a:pPr>
            <a:r>
              <a:rPr lang="en-US" sz="2000" dirty="0" err="1"/>
              <a:t>pr</a:t>
            </a:r>
            <a:r>
              <a:rPr lang="en-US" sz="2000" dirty="0"/>
              <a:t>(A, B | C) “joint probability (density) of A and B given C” (</a:t>
            </a:r>
            <a:r>
              <a:rPr lang="en-US" sz="2000" i="1" dirty="0"/>
              <a:t>contingent</a:t>
            </a:r>
            <a:r>
              <a:rPr lang="en-US" sz="2000" dirty="0"/>
              <a:t> on C)</a:t>
            </a:r>
          </a:p>
          <a:p>
            <a:pPr marL="194310" indent="-194310">
              <a:spcAft>
                <a:spcPts val="300"/>
              </a:spcAft>
              <a:buFont typeface="Arial" panose="020B0604020202020204" pitchFamily="34" charset="0"/>
              <a:buChar char="•"/>
            </a:pPr>
            <a:r>
              <a:rPr lang="en-US" sz="2000" dirty="0"/>
              <a:t>A, B, C can be parameters, uncertainties, propositions, models, …</a:t>
            </a:r>
          </a:p>
          <a:p>
            <a:pPr marL="194310" indent="-194310">
              <a:spcAft>
                <a:spcPts val="300"/>
              </a:spcAft>
              <a:buFont typeface="Arial" panose="020B0604020202020204" pitchFamily="34" charset="0"/>
              <a:buChar char="•"/>
            </a:pPr>
            <a:r>
              <a:rPr lang="en-US" sz="2000" dirty="0"/>
              <a:t>cf. quantum mechanics |</a:t>
            </a:r>
            <a:r>
              <a:rPr lang="en-US" sz="2000" dirty="0" err="1"/>
              <a:t>ψ</a:t>
            </a:r>
            <a:r>
              <a:rPr lang="en-US" sz="2000" dirty="0"/>
              <a:t>(x, y)|</a:t>
            </a:r>
            <a:r>
              <a:rPr lang="en-US" sz="2000" baseline="30000" dirty="0"/>
              <a:t>2  </a:t>
            </a:r>
            <a:r>
              <a:rPr lang="en-US" sz="2000" dirty="0"/>
              <a:t>or |</a:t>
            </a:r>
            <a:r>
              <a:rPr lang="en-US" sz="2000" dirty="0" err="1"/>
              <a:t>ψ</a:t>
            </a:r>
            <a:r>
              <a:rPr lang="en-US" sz="2000" dirty="0"/>
              <a:t>(x)|</a:t>
            </a:r>
            <a:r>
              <a:rPr lang="en-US" sz="2000" baseline="30000" dirty="0"/>
              <a:t>2 </a:t>
            </a:r>
            <a:r>
              <a:rPr lang="en-US" sz="2000" dirty="0"/>
              <a:t>= ∫ |</a:t>
            </a:r>
            <a:r>
              <a:rPr lang="en-US" sz="2000" dirty="0" err="1"/>
              <a:t>ψ</a:t>
            </a:r>
            <a:r>
              <a:rPr lang="en-US" sz="2000" dirty="0"/>
              <a:t>(x, y)|</a:t>
            </a:r>
            <a:r>
              <a:rPr lang="en-US" sz="2000" baseline="30000" dirty="0"/>
              <a:t>2 </a:t>
            </a:r>
            <a:r>
              <a:rPr lang="en-US" sz="2000" dirty="0" err="1"/>
              <a:t>dy</a:t>
            </a:r>
            <a:r>
              <a:rPr lang="en-US" sz="2000" dirty="0"/>
              <a:t> (</a:t>
            </a:r>
            <a:r>
              <a:rPr lang="en-US" sz="2000" i="1" dirty="0"/>
              <a:t>marginalization</a:t>
            </a:r>
            <a:r>
              <a:rPr lang="en-US" sz="2000" dirty="0"/>
              <a:t>)</a:t>
            </a:r>
          </a:p>
          <a:p>
            <a:pPr marL="194310" indent="-194310">
              <a:spcAft>
                <a:spcPts val="300"/>
              </a:spcAft>
              <a:buFont typeface="Arial" panose="020B0604020202020204" pitchFamily="34" charset="0"/>
              <a:buChar char="•"/>
            </a:pPr>
            <a:r>
              <a:rPr lang="en-US" sz="2000" dirty="0"/>
              <a:t>Bayesian confidence (credible) integral:</a:t>
            </a:r>
            <a:br>
              <a:rPr lang="en-US" sz="2000" dirty="0"/>
            </a:br>
            <a:r>
              <a:rPr lang="en-US" sz="2000" dirty="0"/>
              <a:t> </a:t>
            </a:r>
          </a:p>
          <a:p>
            <a:pPr>
              <a:spcAft>
                <a:spcPts val="300"/>
              </a:spcAft>
            </a:pPr>
            <a:r>
              <a:rPr lang="en-US" sz="2000" baseline="30000" dirty="0"/>
              <a:t> </a:t>
            </a:r>
            <a:endParaRPr lang="en-US" sz="2000" dirty="0"/>
          </a:p>
        </p:txBody>
      </p:sp>
      <p:pic>
        <p:nvPicPr>
          <p:cNvPr id="18" name="Picture 17">
            <a:extLst>
              <a:ext uri="{FF2B5EF4-FFF2-40B4-BE49-F238E27FC236}">
                <a16:creationId xmlns:a16="http://schemas.microsoft.com/office/drawing/2014/main" id="{9F59A305-3F9F-B644-968B-806E803F313F}"/>
              </a:ext>
            </a:extLst>
          </p:cNvPr>
          <p:cNvPicPr>
            <a:picLocks noChangeAspect="1"/>
          </p:cNvPicPr>
          <p:nvPr/>
        </p:nvPicPr>
        <p:blipFill>
          <a:blip r:embed="rId3"/>
          <a:stretch>
            <a:fillRect/>
          </a:stretch>
        </p:blipFill>
        <p:spPr>
          <a:xfrm>
            <a:off x="874884" y="2185023"/>
            <a:ext cx="3606834" cy="398157"/>
          </a:xfrm>
          <a:prstGeom prst="rect">
            <a:avLst/>
          </a:prstGeom>
        </p:spPr>
      </p:pic>
      <p:grpSp>
        <p:nvGrpSpPr>
          <p:cNvPr id="6" name="Group 5">
            <a:extLst>
              <a:ext uri="{FF2B5EF4-FFF2-40B4-BE49-F238E27FC236}">
                <a16:creationId xmlns:a16="http://schemas.microsoft.com/office/drawing/2014/main" id="{76D209AA-4A2C-8C45-8FA2-B8511BDECF07}"/>
              </a:ext>
            </a:extLst>
          </p:cNvPr>
          <p:cNvGrpSpPr/>
          <p:nvPr/>
        </p:nvGrpSpPr>
        <p:grpSpPr>
          <a:xfrm>
            <a:off x="256032" y="2754919"/>
            <a:ext cx="4043198" cy="2092881"/>
            <a:chOff x="256032" y="2754919"/>
            <a:chExt cx="4043198" cy="2092881"/>
          </a:xfrm>
        </p:grpSpPr>
        <p:sp>
          <p:nvSpPr>
            <p:cNvPr id="4" name="Rounded Rectangle 3">
              <a:extLst>
                <a:ext uri="{FF2B5EF4-FFF2-40B4-BE49-F238E27FC236}">
                  <a16:creationId xmlns:a16="http://schemas.microsoft.com/office/drawing/2014/main" id="{029B0760-C2CC-914B-9BB8-6E37EFDBFB27}"/>
                </a:ext>
              </a:extLst>
            </p:cNvPr>
            <p:cNvSpPr/>
            <p:nvPr/>
          </p:nvSpPr>
          <p:spPr>
            <a:xfrm>
              <a:off x="256032" y="2754919"/>
              <a:ext cx="4043198" cy="2092881"/>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endParaRPr lang="en-US" dirty="0">
                <a:solidFill>
                  <a:srgbClr val="FF0000"/>
                </a:solidFill>
              </a:endParaRPr>
            </a:p>
            <a:p>
              <a:pPr algn="ctr">
                <a:spcAft>
                  <a:spcPts val="200"/>
                </a:spcAft>
              </a:pPr>
              <a:r>
                <a:rPr lang="en-US" dirty="0" err="1">
                  <a:solidFill>
                    <a:srgbClr val="FF0000"/>
                  </a:solidFill>
                </a:rPr>
                <a:t>pr</a:t>
              </a:r>
              <a:r>
                <a:rPr lang="en-US" dirty="0">
                  <a:solidFill>
                    <a:srgbClr val="FF0000"/>
                  </a:solidFill>
                </a:rPr>
                <a:t>(EFT</a:t>
              </a:r>
              <a:r>
                <a:rPr lang="en-US" baseline="-25000" dirty="0">
                  <a:solidFill>
                    <a:srgbClr val="FF0000"/>
                  </a:solidFill>
                </a:rPr>
                <a:t>1</a:t>
              </a:r>
              <a:r>
                <a:rPr lang="en-US" b="1" dirty="0">
                  <a:solidFill>
                    <a:srgbClr val="FF0000"/>
                  </a:solidFill>
                </a:rPr>
                <a:t> </a:t>
              </a:r>
              <a:r>
                <a:rPr lang="en-US" dirty="0">
                  <a:solidFill>
                    <a:srgbClr val="FF0000"/>
                  </a:solidFill>
                </a:rPr>
                <a:t>| </a:t>
              </a:r>
              <a:r>
                <a:rPr lang="en-US" b="1" dirty="0" err="1">
                  <a:solidFill>
                    <a:srgbClr val="FF0000"/>
                  </a:solidFill>
                </a:rPr>
                <a:t>y</a:t>
              </a:r>
              <a:r>
                <a:rPr lang="en-US" baseline="-25000" dirty="0" err="1">
                  <a:solidFill>
                    <a:srgbClr val="FF0000"/>
                  </a:solidFill>
                </a:rPr>
                <a:t>exp</a:t>
              </a:r>
              <a:r>
                <a:rPr lang="en-US" baseline="-25000" dirty="0">
                  <a:solidFill>
                    <a:srgbClr val="FF0000"/>
                  </a:solidFill>
                </a:rPr>
                <a:t> </a:t>
              </a:r>
              <a:r>
                <a:rPr lang="en-US" dirty="0">
                  <a:solidFill>
                    <a:srgbClr val="FF0000"/>
                  </a:solidFill>
                </a:rPr>
                <a:t>, I) / </a:t>
              </a:r>
              <a:r>
                <a:rPr lang="en-US" dirty="0" err="1">
                  <a:solidFill>
                    <a:srgbClr val="FF0000"/>
                  </a:solidFill>
                </a:rPr>
                <a:t>pr</a:t>
              </a:r>
              <a:r>
                <a:rPr lang="en-US" dirty="0">
                  <a:solidFill>
                    <a:srgbClr val="FF0000"/>
                  </a:solidFill>
                </a:rPr>
                <a:t>(EFT</a:t>
              </a:r>
              <a:r>
                <a:rPr lang="en-US" baseline="-25000" dirty="0">
                  <a:solidFill>
                    <a:srgbClr val="FF0000"/>
                  </a:solidFill>
                </a:rPr>
                <a:t>2</a:t>
              </a:r>
              <a:r>
                <a:rPr lang="en-US" b="1" dirty="0">
                  <a:solidFill>
                    <a:srgbClr val="FF0000"/>
                  </a:solidFill>
                </a:rPr>
                <a:t> </a:t>
              </a:r>
              <a:r>
                <a:rPr lang="en-US" dirty="0">
                  <a:solidFill>
                    <a:srgbClr val="FF0000"/>
                  </a:solidFill>
                </a:rPr>
                <a:t>| </a:t>
              </a:r>
              <a:r>
                <a:rPr lang="en-US" b="1" dirty="0" err="1">
                  <a:solidFill>
                    <a:srgbClr val="FF0000"/>
                  </a:solidFill>
                </a:rPr>
                <a:t>y</a:t>
              </a:r>
              <a:r>
                <a:rPr lang="en-US" baseline="-25000" dirty="0" err="1">
                  <a:solidFill>
                    <a:srgbClr val="FF0000"/>
                  </a:solidFill>
                </a:rPr>
                <a:t>exp</a:t>
              </a:r>
              <a:r>
                <a:rPr lang="en-US" baseline="-25000" dirty="0">
                  <a:solidFill>
                    <a:srgbClr val="FF0000"/>
                  </a:solidFill>
                </a:rPr>
                <a:t> </a:t>
              </a:r>
              <a:r>
                <a:rPr lang="en-US" dirty="0">
                  <a:solidFill>
                    <a:srgbClr val="FF0000"/>
                  </a:solidFill>
                </a:rPr>
                <a:t>, I) </a:t>
              </a:r>
              <a:r>
                <a:rPr lang="en-US" dirty="0">
                  <a:solidFill>
                    <a:schemeClr val="tx1"/>
                  </a:solidFill>
                </a:rPr>
                <a:t> ⇒</a:t>
              </a:r>
            </a:p>
            <a:p>
              <a:pPr algn="ctr">
                <a:spcAft>
                  <a:spcPts val="200"/>
                </a:spcAft>
              </a:pPr>
              <a:r>
                <a:rPr lang="en-US" dirty="0">
                  <a:solidFill>
                    <a:schemeClr val="tx1"/>
                  </a:solidFill>
                </a:rPr>
                <a:t>ratio of probabilities for two EFT models (EFT</a:t>
              </a:r>
              <a:r>
                <a:rPr lang="en-US" baseline="-25000" dirty="0">
                  <a:solidFill>
                    <a:schemeClr val="tx1"/>
                  </a:solidFill>
                </a:rPr>
                <a:t>1</a:t>
              </a:r>
              <a:r>
                <a:rPr lang="en-US" dirty="0">
                  <a:solidFill>
                    <a:schemeClr val="tx1"/>
                  </a:solidFill>
                </a:rPr>
                <a:t> and EFT</a:t>
              </a:r>
              <a:r>
                <a:rPr lang="en-US" baseline="-25000" dirty="0">
                  <a:solidFill>
                    <a:schemeClr val="tx1"/>
                  </a:solidFill>
                </a:rPr>
                <a:t>2</a:t>
              </a:r>
              <a:r>
                <a:rPr lang="en-US" dirty="0">
                  <a:solidFill>
                    <a:schemeClr val="tx1"/>
                  </a:solidFill>
                </a:rPr>
                <a:t>) given data </a:t>
              </a:r>
              <a:r>
                <a:rPr lang="en-US" b="1" dirty="0" err="1">
                  <a:solidFill>
                    <a:schemeClr val="tx1"/>
                  </a:solidFill>
                </a:rPr>
                <a:t>y</a:t>
              </a:r>
              <a:r>
                <a:rPr lang="en-US" baseline="-25000" dirty="0" err="1">
                  <a:solidFill>
                    <a:schemeClr val="tx1"/>
                  </a:solidFill>
                </a:rPr>
                <a:t>exp</a:t>
              </a:r>
              <a:r>
                <a:rPr lang="en-US" baseline="-25000" dirty="0">
                  <a:solidFill>
                    <a:schemeClr val="tx1"/>
                  </a:solidFill>
                </a:rPr>
                <a:t> </a:t>
              </a:r>
              <a:r>
                <a:rPr lang="en-US" dirty="0">
                  <a:solidFill>
                    <a:schemeClr val="tx1"/>
                  </a:solidFill>
                </a:rPr>
                <a:t>plus other information I </a:t>
              </a:r>
              <a:br>
                <a:rPr lang="en-US" dirty="0">
                  <a:solidFill>
                    <a:schemeClr val="tx1"/>
                  </a:solidFill>
                </a:rPr>
              </a:br>
              <a:r>
                <a:rPr lang="en-US" dirty="0">
                  <a:solidFill>
                    <a:schemeClr val="tx1"/>
                  </a:solidFill>
                </a:rPr>
                <a:t>(“model selection”)</a:t>
              </a:r>
            </a:p>
          </p:txBody>
        </p:sp>
        <p:sp>
          <p:nvSpPr>
            <p:cNvPr id="9" name="TextBox 8">
              <a:extLst>
                <a:ext uri="{FF2B5EF4-FFF2-40B4-BE49-F238E27FC236}">
                  <a16:creationId xmlns:a16="http://schemas.microsoft.com/office/drawing/2014/main" id="{65C6C196-7D0C-C241-804B-81813F831C14}"/>
                </a:ext>
              </a:extLst>
            </p:cNvPr>
            <p:cNvSpPr txBox="1"/>
            <p:nvPr/>
          </p:nvSpPr>
          <p:spPr>
            <a:xfrm>
              <a:off x="439838" y="2791073"/>
              <a:ext cx="3510000" cy="400110"/>
            </a:xfrm>
            <a:prstGeom prst="rect">
              <a:avLst/>
            </a:prstGeom>
            <a:noFill/>
          </p:spPr>
          <p:txBody>
            <a:bodyPr wrap="none" rtlCol="0">
              <a:spAutoFit/>
            </a:bodyPr>
            <a:lstStyle/>
            <a:p>
              <a:r>
                <a:rPr lang="en-US" sz="2000" dirty="0"/>
                <a:t>Examples of pdfs for theory UQ:</a:t>
              </a:r>
            </a:p>
          </p:txBody>
        </p:sp>
      </p:grpSp>
      <p:grpSp>
        <p:nvGrpSpPr>
          <p:cNvPr id="8" name="Group 7">
            <a:extLst>
              <a:ext uri="{FF2B5EF4-FFF2-40B4-BE49-F238E27FC236}">
                <a16:creationId xmlns:a16="http://schemas.microsoft.com/office/drawing/2014/main" id="{4EE3D558-87DC-CD47-877F-3FB4B42C5AEC}"/>
              </a:ext>
            </a:extLst>
          </p:cNvPr>
          <p:cNvGrpSpPr>
            <a:grpSpLocks noChangeAspect="1"/>
          </p:cNvGrpSpPr>
          <p:nvPr/>
        </p:nvGrpSpPr>
        <p:grpSpPr>
          <a:xfrm>
            <a:off x="5070244" y="2069992"/>
            <a:ext cx="3498521" cy="2834640"/>
            <a:chOff x="1326635" y="194662"/>
            <a:chExt cx="6232955" cy="5050180"/>
          </a:xfrm>
        </p:grpSpPr>
        <p:pic>
          <p:nvPicPr>
            <p:cNvPr id="11" name="Picture 10">
              <a:extLst>
                <a:ext uri="{FF2B5EF4-FFF2-40B4-BE49-F238E27FC236}">
                  <a16:creationId xmlns:a16="http://schemas.microsoft.com/office/drawing/2014/main" id="{7964C5A2-7590-D248-AC3F-387BEADA0D9A}"/>
                </a:ext>
              </a:extLst>
            </p:cNvPr>
            <p:cNvPicPr>
              <a:picLocks noChangeAspect="1"/>
            </p:cNvPicPr>
            <p:nvPr/>
          </p:nvPicPr>
          <p:blipFill>
            <a:blip r:embed="rId4"/>
            <a:stretch>
              <a:fillRect/>
            </a:stretch>
          </p:blipFill>
          <p:spPr>
            <a:xfrm>
              <a:off x="1326635" y="194662"/>
              <a:ext cx="6070601" cy="4419600"/>
            </a:xfrm>
            <a:prstGeom prst="rect">
              <a:avLst/>
            </a:prstGeom>
          </p:spPr>
        </p:pic>
        <p:pic>
          <p:nvPicPr>
            <p:cNvPr id="12" name="Picture 11">
              <a:extLst>
                <a:ext uri="{FF2B5EF4-FFF2-40B4-BE49-F238E27FC236}">
                  <a16:creationId xmlns:a16="http://schemas.microsoft.com/office/drawing/2014/main" id="{0A877E6B-8C8C-EE49-A8B6-C111FBC20140}"/>
                </a:ext>
              </a:extLst>
            </p:cNvPr>
            <p:cNvPicPr>
              <a:picLocks noChangeAspect="1"/>
            </p:cNvPicPr>
            <p:nvPr/>
          </p:nvPicPr>
          <p:blipFill>
            <a:blip r:embed="rId5"/>
            <a:stretch>
              <a:fillRect/>
            </a:stretch>
          </p:blipFill>
          <p:spPr>
            <a:xfrm>
              <a:off x="1425490" y="4584442"/>
              <a:ext cx="6134100" cy="660400"/>
            </a:xfrm>
            <a:prstGeom prst="rect">
              <a:avLst/>
            </a:prstGeom>
          </p:spPr>
        </p:pic>
      </p:grpSp>
    </p:spTree>
    <p:extLst>
      <p:ext uri="{BB962C8B-B14F-4D97-AF65-F5344CB8AC3E}">
        <p14:creationId xmlns:p14="http://schemas.microsoft.com/office/powerpoint/2010/main" val="56385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8F6A-7F6A-E145-8077-2A45F56024BF}"/>
              </a:ext>
            </a:extLst>
          </p:cNvPr>
          <p:cNvSpPr>
            <a:spLocks noGrp="1"/>
          </p:cNvSpPr>
          <p:nvPr>
            <p:ph type="title"/>
          </p:nvPr>
        </p:nvSpPr>
        <p:spPr>
          <a:xfrm>
            <a:off x="457200" y="88516"/>
            <a:ext cx="8229600" cy="669339"/>
          </a:xfrm>
        </p:spPr>
        <p:txBody>
          <a:bodyPr>
            <a:normAutofit/>
          </a:bodyPr>
          <a:lstStyle/>
          <a:p>
            <a:r>
              <a:rPr lang="en-US" sz="2400" b="1" dirty="0" err="1">
                <a:solidFill>
                  <a:srgbClr val="FF0000"/>
                </a:solidFill>
              </a:rPr>
              <a:t>Bayes’s</a:t>
            </a:r>
            <a:r>
              <a:rPr lang="en-US" sz="2400" b="1" dirty="0">
                <a:solidFill>
                  <a:srgbClr val="FF0000"/>
                </a:solidFill>
              </a:rPr>
              <a:t> Theorem: How to update knowledge in PDFs</a:t>
            </a:r>
          </a:p>
        </p:txBody>
      </p:sp>
      <p:grpSp>
        <p:nvGrpSpPr>
          <p:cNvPr id="15" name="Group 14">
            <a:extLst>
              <a:ext uri="{FF2B5EF4-FFF2-40B4-BE49-F238E27FC236}">
                <a16:creationId xmlns:a16="http://schemas.microsoft.com/office/drawing/2014/main" id="{59CFD7D7-5946-C749-8DB9-3A38C12C4C9F}"/>
              </a:ext>
            </a:extLst>
          </p:cNvPr>
          <p:cNvGrpSpPr/>
          <p:nvPr/>
        </p:nvGrpSpPr>
        <p:grpSpPr>
          <a:xfrm>
            <a:off x="496956" y="1788594"/>
            <a:ext cx="3293010" cy="3256302"/>
            <a:chOff x="457200" y="1788594"/>
            <a:chExt cx="3293010" cy="3256302"/>
          </a:xfrm>
        </p:grpSpPr>
        <p:pic>
          <p:nvPicPr>
            <p:cNvPr id="11" name="Picture 10">
              <a:extLst>
                <a:ext uri="{FF2B5EF4-FFF2-40B4-BE49-F238E27FC236}">
                  <a16:creationId xmlns:a16="http://schemas.microsoft.com/office/drawing/2014/main" id="{9CAD2CCD-E00D-4547-89AB-44EE8351DB10}"/>
                </a:ext>
              </a:extLst>
            </p:cNvPr>
            <p:cNvPicPr>
              <a:picLocks noChangeAspect="1"/>
            </p:cNvPicPr>
            <p:nvPr/>
          </p:nvPicPr>
          <p:blipFill>
            <a:blip r:embed="rId3"/>
            <a:stretch>
              <a:fillRect/>
            </a:stretch>
          </p:blipFill>
          <p:spPr>
            <a:xfrm>
              <a:off x="457200" y="2194560"/>
              <a:ext cx="3180715" cy="2850336"/>
            </a:xfrm>
            <a:prstGeom prst="rect">
              <a:avLst/>
            </a:prstGeom>
          </p:spPr>
        </p:pic>
        <p:sp>
          <p:nvSpPr>
            <p:cNvPr id="13" name="Rectangle 12">
              <a:extLst>
                <a:ext uri="{FF2B5EF4-FFF2-40B4-BE49-F238E27FC236}">
                  <a16:creationId xmlns:a16="http://schemas.microsoft.com/office/drawing/2014/main" id="{460932B4-CC1A-3C4B-97BB-E7DB903E55AE}"/>
                </a:ext>
              </a:extLst>
            </p:cNvPr>
            <p:cNvSpPr/>
            <p:nvPr/>
          </p:nvSpPr>
          <p:spPr>
            <a:xfrm>
              <a:off x="898019" y="1788594"/>
              <a:ext cx="2852191" cy="369332"/>
            </a:xfrm>
            <a:prstGeom prst="rect">
              <a:avLst/>
            </a:prstGeom>
          </p:spPr>
          <p:txBody>
            <a:bodyPr wrap="none">
              <a:spAutoFit/>
            </a:bodyPr>
            <a:lstStyle/>
            <a:p>
              <a:r>
                <a:rPr lang="en-US" dirty="0"/>
                <a:t>Likelihood overwhelms prior</a:t>
              </a:r>
            </a:p>
          </p:txBody>
        </p:sp>
      </p:grpSp>
      <p:grpSp>
        <p:nvGrpSpPr>
          <p:cNvPr id="16" name="Group 15">
            <a:extLst>
              <a:ext uri="{FF2B5EF4-FFF2-40B4-BE49-F238E27FC236}">
                <a16:creationId xmlns:a16="http://schemas.microsoft.com/office/drawing/2014/main" id="{AB29131F-D30A-8749-9D79-7D6B38D33782}"/>
              </a:ext>
            </a:extLst>
          </p:cNvPr>
          <p:cNvGrpSpPr/>
          <p:nvPr/>
        </p:nvGrpSpPr>
        <p:grpSpPr>
          <a:xfrm>
            <a:off x="4561659" y="1817288"/>
            <a:ext cx="4090847" cy="3223634"/>
            <a:chOff x="4627919" y="1817288"/>
            <a:chExt cx="4090847" cy="3223634"/>
          </a:xfrm>
        </p:grpSpPr>
        <p:pic>
          <p:nvPicPr>
            <p:cNvPr id="12" name="Picture 11">
              <a:extLst>
                <a:ext uri="{FF2B5EF4-FFF2-40B4-BE49-F238E27FC236}">
                  <a16:creationId xmlns:a16="http://schemas.microsoft.com/office/drawing/2014/main" id="{5A4FE246-8815-224D-9C04-491AF8A6DB08}"/>
                </a:ext>
              </a:extLst>
            </p:cNvPr>
            <p:cNvPicPr>
              <a:picLocks noChangeAspect="1"/>
            </p:cNvPicPr>
            <p:nvPr/>
          </p:nvPicPr>
          <p:blipFill>
            <a:blip r:embed="rId4"/>
            <a:stretch>
              <a:fillRect/>
            </a:stretch>
          </p:blipFill>
          <p:spPr>
            <a:xfrm>
              <a:off x="4918941" y="2190586"/>
              <a:ext cx="3187962" cy="2850336"/>
            </a:xfrm>
            <a:prstGeom prst="rect">
              <a:avLst/>
            </a:prstGeom>
          </p:spPr>
        </p:pic>
        <p:sp>
          <p:nvSpPr>
            <p:cNvPr id="14" name="Rectangle 13">
              <a:extLst>
                <a:ext uri="{FF2B5EF4-FFF2-40B4-BE49-F238E27FC236}">
                  <a16:creationId xmlns:a16="http://schemas.microsoft.com/office/drawing/2014/main" id="{2BA31D80-9226-BD4C-8DED-E14D83BC7FE1}"/>
                </a:ext>
              </a:extLst>
            </p:cNvPr>
            <p:cNvSpPr/>
            <p:nvPr/>
          </p:nvSpPr>
          <p:spPr>
            <a:xfrm>
              <a:off x="4627919" y="1817288"/>
              <a:ext cx="4090847" cy="369332"/>
            </a:xfrm>
            <a:prstGeom prst="rect">
              <a:avLst/>
            </a:prstGeom>
          </p:spPr>
          <p:txBody>
            <a:bodyPr wrap="square">
              <a:spAutoFit/>
            </a:bodyPr>
            <a:lstStyle/>
            <a:p>
              <a:r>
                <a:rPr lang="en-US" dirty="0"/>
                <a:t>Prior suppresses unconstrained likelihood</a:t>
              </a:r>
            </a:p>
          </p:txBody>
        </p:sp>
      </p:grpSp>
      <p:grpSp>
        <p:nvGrpSpPr>
          <p:cNvPr id="9" name="Group 8">
            <a:extLst>
              <a:ext uri="{FF2B5EF4-FFF2-40B4-BE49-F238E27FC236}">
                <a16:creationId xmlns:a16="http://schemas.microsoft.com/office/drawing/2014/main" id="{D3B8774B-6C24-DB4C-AD10-157669656EE6}"/>
              </a:ext>
            </a:extLst>
          </p:cNvPr>
          <p:cNvGrpSpPr/>
          <p:nvPr/>
        </p:nvGrpSpPr>
        <p:grpSpPr>
          <a:xfrm>
            <a:off x="111389" y="2233571"/>
            <a:ext cx="8860333" cy="2146748"/>
            <a:chOff x="111389" y="2326335"/>
            <a:chExt cx="8860333" cy="2146748"/>
          </a:xfrm>
        </p:grpSpPr>
        <p:sp>
          <p:nvSpPr>
            <p:cNvPr id="21" name="Rounded Rectangle 20">
              <a:extLst>
                <a:ext uri="{FF2B5EF4-FFF2-40B4-BE49-F238E27FC236}">
                  <a16:creationId xmlns:a16="http://schemas.microsoft.com/office/drawing/2014/main" id="{B6E2B39C-9EDF-3844-B58F-57B97465CAE7}"/>
                </a:ext>
              </a:extLst>
            </p:cNvPr>
            <p:cNvSpPr/>
            <p:nvPr/>
          </p:nvSpPr>
          <p:spPr>
            <a:xfrm>
              <a:off x="111389" y="2326335"/>
              <a:ext cx="8860333" cy="2146748"/>
            </a:xfrm>
            <a:prstGeom prst="roundRect">
              <a:avLst/>
            </a:prstGeom>
            <a:solidFill>
              <a:schemeClr val="bg1">
                <a:lumMod val="95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2B49626-F968-0A4D-9E15-CE5B51B3C3CD}"/>
                </a:ext>
              </a:extLst>
            </p:cNvPr>
            <p:cNvPicPr>
              <a:picLocks noChangeAspect="1"/>
            </p:cNvPicPr>
            <p:nvPr/>
          </p:nvPicPr>
          <p:blipFill>
            <a:blip r:embed="rId5"/>
            <a:stretch>
              <a:fillRect/>
            </a:stretch>
          </p:blipFill>
          <p:spPr>
            <a:xfrm>
              <a:off x="247850" y="2642079"/>
              <a:ext cx="8587409" cy="1573091"/>
            </a:xfrm>
            <a:prstGeom prst="rect">
              <a:avLst/>
            </a:prstGeom>
          </p:spPr>
        </p:pic>
      </p:grpSp>
      <p:pic>
        <p:nvPicPr>
          <p:cNvPr id="10" name="Picture 9">
            <a:extLst>
              <a:ext uri="{FF2B5EF4-FFF2-40B4-BE49-F238E27FC236}">
                <a16:creationId xmlns:a16="http://schemas.microsoft.com/office/drawing/2014/main" id="{B08896FF-0D2E-1B4C-BF17-F57D68186B7D}"/>
              </a:ext>
            </a:extLst>
          </p:cNvPr>
          <p:cNvPicPr>
            <a:picLocks noChangeAspect="1"/>
          </p:cNvPicPr>
          <p:nvPr/>
        </p:nvPicPr>
        <p:blipFill>
          <a:blip r:embed="rId6"/>
          <a:stretch>
            <a:fillRect/>
          </a:stretch>
        </p:blipFill>
        <p:spPr>
          <a:xfrm>
            <a:off x="168541" y="829416"/>
            <a:ext cx="8860333" cy="878461"/>
          </a:xfrm>
          <a:prstGeom prst="rect">
            <a:avLst/>
          </a:prstGeom>
        </p:spPr>
      </p:pic>
    </p:spTree>
    <p:extLst>
      <p:ext uri="{BB962C8B-B14F-4D97-AF65-F5344CB8AC3E}">
        <p14:creationId xmlns:p14="http://schemas.microsoft.com/office/powerpoint/2010/main" val="119092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585948-0BCE-2F4B-A599-C70256673BB2}"/>
              </a:ext>
            </a:extLst>
          </p:cNvPr>
          <p:cNvSpPr/>
          <p:nvPr/>
        </p:nvSpPr>
        <p:spPr>
          <a:xfrm>
            <a:off x="1615268" y="258380"/>
            <a:ext cx="6333998" cy="461665"/>
          </a:xfrm>
          <a:prstGeom prst="rect">
            <a:avLst/>
          </a:prstGeom>
        </p:spPr>
        <p:txBody>
          <a:bodyPr wrap="square">
            <a:spAutoFit/>
          </a:bodyPr>
          <a:lstStyle/>
          <a:p>
            <a:r>
              <a:rPr lang="en-US" sz="2400" b="1" dirty="0">
                <a:solidFill>
                  <a:srgbClr val="FF0000"/>
                </a:solidFill>
              </a:rPr>
              <a:t>Two ways to treat the theory model discrepancy</a:t>
            </a:r>
          </a:p>
        </p:txBody>
      </p:sp>
      <p:sp>
        <p:nvSpPr>
          <p:cNvPr id="3" name="TextBox 2">
            <a:extLst>
              <a:ext uri="{FF2B5EF4-FFF2-40B4-BE49-F238E27FC236}">
                <a16:creationId xmlns:a16="http://schemas.microsoft.com/office/drawing/2014/main" id="{EDEF0FCE-9F11-6F48-9861-9A3B13946EEF}"/>
              </a:ext>
            </a:extLst>
          </p:cNvPr>
          <p:cNvSpPr txBox="1"/>
          <p:nvPr/>
        </p:nvSpPr>
        <p:spPr>
          <a:xfrm>
            <a:off x="206458" y="4328181"/>
            <a:ext cx="8925841" cy="677108"/>
          </a:xfrm>
          <a:prstGeom prst="rect">
            <a:avLst/>
          </a:prstGeom>
          <a:noFill/>
        </p:spPr>
        <p:txBody>
          <a:bodyPr wrap="none" rtlCol="0">
            <a:spAutoFit/>
          </a:bodyPr>
          <a:lstStyle/>
          <a:p>
            <a:pPr marL="285750" indent="-285750">
              <a:buFont typeface="Arial" panose="020B0604020202020204" pitchFamily="34" charset="0"/>
              <a:buChar char="•"/>
            </a:pPr>
            <a:endParaRPr lang="en-US" dirty="0"/>
          </a:p>
          <a:p>
            <a:r>
              <a:rPr lang="en-US" sz="2000" dirty="0">
                <a:solidFill>
                  <a:srgbClr val="FF0000"/>
                </a:solidFill>
              </a:rPr>
              <a:t>Advice from statisticians: </a:t>
            </a:r>
            <a:r>
              <a:rPr lang="en-US" sz="2000" i="1" dirty="0">
                <a:solidFill>
                  <a:srgbClr val="FF0000"/>
                </a:solidFill>
              </a:rPr>
              <a:t>any</a:t>
            </a:r>
            <a:r>
              <a:rPr lang="en-US" sz="2000" dirty="0">
                <a:solidFill>
                  <a:srgbClr val="FF0000"/>
                </a:solidFill>
              </a:rPr>
              <a:t> model for theory discrepancy is better than no model!</a:t>
            </a:r>
          </a:p>
        </p:txBody>
      </p:sp>
      <p:pic>
        <p:nvPicPr>
          <p:cNvPr id="8" name="Picture 7">
            <a:extLst>
              <a:ext uri="{FF2B5EF4-FFF2-40B4-BE49-F238E27FC236}">
                <a16:creationId xmlns:a16="http://schemas.microsoft.com/office/drawing/2014/main" id="{C64098F1-12C4-0342-857D-82C7FA698B6F}"/>
              </a:ext>
            </a:extLst>
          </p:cNvPr>
          <p:cNvPicPr>
            <a:picLocks noChangeAspect="1"/>
          </p:cNvPicPr>
          <p:nvPr/>
        </p:nvPicPr>
        <p:blipFill>
          <a:blip r:embed="rId3"/>
          <a:stretch>
            <a:fillRect/>
          </a:stretch>
        </p:blipFill>
        <p:spPr>
          <a:xfrm>
            <a:off x="5039055" y="1667983"/>
            <a:ext cx="2058899" cy="471591"/>
          </a:xfrm>
          <a:prstGeom prst="rect">
            <a:avLst/>
          </a:prstGeom>
        </p:spPr>
      </p:pic>
      <p:sp>
        <p:nvSpPr>
          <p:cNvPr id="15" name="TextBox 14">
            <a:extLst>
              <a:ext uri="{FF2B5EF4-FFF2-40B4-BE49-F238E27FC236}">
                <a16:creationId xmlns:a16="http://schemas.microsoft.com/office/drawing/2014/main" id="{1C1FCCDD-9296-AA4A-B096-690A8333809F}"/>
              </a:ext>
            </a:extLst>
          </p:cNvPr>
          <p:cNvSpPr txBox="1"/>
          <p:nvPr/>
        </p:nvSpPr>
        <p:spPr>
          <a:xfrm>
            <a:off x="206458" y="1635908"/>
            <a:ext cx="4958922" cy="461665"/>
          </a:xfrm>
          <a:prstGeom prst="rect">
            <a:avLst/>
          </a:prstGeom>
          <a:noFill/>
        </p:spPr>
        <p:txBody>
          <a:bodyPr wrap="none" rtlCol="0">
            <a:spAutoFit/>
          </a:bodyPr>
          <a:lstStyle/>
          <a:p>
            <a:r>
              <a:rPr lang="en-US" sz="2400" dirty="0">
                <a:solidFill>
                  <a:srgbClr val="0070C0"/>
                </a:solidFill>
              </a:rPr>
              <a:t>1</a:t>
            </a:r>
            <a:r>
              <a:rPr lang="en-US" sz="2400" dirty="0"/>
              <a:t>. </a:t>
            </a:r>
            <a:r>
              <a:rPr lang="en-US" sz="2400" dirty="0">
                <a:solidFill>
                  <a:srgbClr val="0070C0"/>
                </a:solidFill>
              </a:rPr>
              <a:t>Model the distribution of residuals: </a:t>
            </a:r>
            <a:endParaRPr lang="en-US" sz="2400" b="1" i="1" dirty="0">
              <a:solidFill>
                <a:srgbClr val="0070C0"/>
              </a:solidFill>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7F10485D-8D12-2B4D-8491-786F8377627A}"/>
              </a:ext>
            </a:extLst>
          </p:cNvPr>
          <p:cNvGrpSpPr/>
          <p:nvPr/>
        </p:nvGrpSpPr>
        <p:grpSpPr>
          <a:xfrm>
            <a:off x="502473" y="876389"/>
            <a:ext cx="8139052" cy="624239"/>
            <a:chOff x="206458" y="934395"/>
            <a:chExt cx="8139052" cy="624239"/>
          </a:xfrm>
        </p:grpSpPr>
        <p:sp>
          <p:nvSpPr>
            <p:cNvPr id="4" name="Rounded Rectangle 3">
              <a:extLst>
                <a:ext uri="{FF2B5EF4-FFF2-40B4-BE49-F238E27FC236}">
                  <a16:creationId xmlns:a16="http://schemas.microsoft.com/office/drawing/2014/main" id="{757BD6E6-F9A6-D54B-9831-10056174D9FA}"/>
                </a:ext>
              </a:extLst>
            </p:cNvPr>
            <p:cNvSpPr/>
            <p:nvPr/>
          </p:nvSpPr>
          <p:spPr>
            <a:xfrm>
              <a:off x="206458" y="934395"/>
              <a:ext cx="8139052" cy="624239"/>
            </a:xfrm>
            <a:prstGeom prst="roundRect">
              <a:avLst/>
            </a:prstGeom>
            <a:solidFill>
              <a:schemeClr val="bg2"/>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72F37C-77F7-F74F-BC0E-EBB60717DA70}"/>
                </a:ext>
              </a:extLst>
            </p:cNvPr>
            <p:cNvPicPr>
              <a:picLocks noChangeAspect="1"/>
            </p:cNvPicPr>
            <p:nvPr/>
          </p:nvPicPr>
          <p:blipFill>
            <a:blip r:embed="rId4"/>
            <a:stretch>
              <a:fillRect/>
            </a:stretch>
          </p:blipFill>
          <p:spPr>
            <a:xfrm>
              <a:off x="4835108" y="1088186"/>
              <a:ext cx="3340989" cy="329162"/>
            </a:xfrm>
            <a:prstGeom prst="rect">
              <a:avLst/>
            </a:prstGeom>
          </p:spPr>
        </p:pic>
        <p:sp>
          <p:nvSpPr>
            <p:cNvPr id="16" name="TextBox 15">
              <a:extLst>
                <a:ext uri="{FF2B5EF4-FFF2-40B4-BE49-F238E27FC236}">
                  <a16:creationId xmlns:a16="http://schemas.microsoft.com/office/drawing/2014/main" id="{F53F4FCA-C908-854C-A169-EC8CFBEADCCF}"/>
                </a:ext>
              </a:extLst>
            </p:cNvPr>
            <p:cNvSpPr txBox="1"/>
            <p:nvPr/>
          </p:nvSpPr>
          <p:spPr>
            <a:xfrm>
              <a:off x="206458" y="1011669"/>
              <a:ext cx="4475905" cy="461665"/>
            </a:xfrm>
            <a:prstGeom prst="rect">
              <a:avLst/>
            </a:prstGeom>
            <a:noFill/>
          </p:spPr>
          <p:txBody>
            <a:bodyPr wrap="none" rtlCol="0">
              <a:spAutoFit/>
            </a:bodyPr>
            <a:lstStyle/>
            <a:p>
              <a:r>
                <a:rPr lang="en-US" sz="2400" dirty="0"/>
                <a:t>Statistical model for observable </a:t>
              </a:r>
              <a:r>
                <a:rPr lang="en-US" sz="2400" b="1" i="1" dirty="0"/>
                <a:t>y</a:t>
              </a:r>
              <a:r>
                <a:rPr lang="en-US" sz="2400" dirty="0"/>
                <a:t>:</a:t>
              </a:r>
              <a:endParaRPr lang="en-US" sz="2400" b="1" i="1" dirty="0"/>
            </a:p>
          </p:txBody>
        </p:sp>
      </p:grpSp>
      <p:sp>
        <p:nvSpPr>
          <p:cNvPr id="17" name="TextBox 16">
            <a:extLst>
              <a:ext uri="{FF2B5EF4-FFF2-40B4-BE49-F238E27FC236}">
                <a16:creationId xmlns:a16="http://schemas.microsoft.com/office/drawing/2014/main" id="{574BCEF1-17D3-2E45-B9A1-B5847732C0FD}"/>
              </a:ext>
            </a:extLst>
          </p:cNvPr>
          <p:cNvSpPr txBox="1"/>
          <p:nvPr/>
        </p:nvSpPr>
        <p:spPr>
          <a:xfrm>
            <a:off x="624294" y="2084464"/>
            <a:ext cx="8017231" cy="923330"/>
          </a:xfrm>
          <a:prstGeom prst="rect">
            <a:avLst/>
          </a:prstGeom>
          <a:noFill/>
        </p:spPr>
        <p:txBody>
          <a:bodyPr wrap="square" rtlCol="0">
            <a:spAutoFit/>
          </a:bodyPr>
          <a:lstStyle/>
          <a:p>
            <a:pPr marL="194310" indent="-194310">
              <a:buFont typeface="Arial" panose="020B0604020202020204" pitchFamily="34" charset="0"/>
              <a:buChar char="•"/>
            </a:pPr>
            <a:r>
              <a:rPr lang="en-US" dirty="0"/>
              <a:t>(</a:t>
            </a:r>
            <a:r>
              <a:rPr lang="en-US" dirty="0" err="1"/>
              <a:t>δ</a:t>
            </a:r>
            <a:r>
              <a:rPr lang="en-US" b="1" dirty="0" err="1"/>
              <a:t>y</a:t>
            </a:r>
            <a:r>
              <a:rPr lang="en-US" b="1" baseline="-25000" dirty="0" err="1"/>
              <a:t>exp</a:t>
            </a:r>
            <a:r>
              <a:rPr lang="en-US" dirty="0"/>
              <a:t>)</a:t>
            </a:r>
            <a:r>
              <a:rPr lang="en-US" baseline="-25000" dirty="0"/>
              <a:t>n</a:t>
            </a:r>
            <a:r>
              <a:rPr lang="en-US" b="1" baseline="-25000" dirty="0"/>
              <a:t> </a:t>
            </a:r>
            <a:r>
              <a:rPr lang="en-US" dirty="0"/>
              <a:t>is often a Gaussian with mean </a:t>
            </a:r>
            <a:r>
              <a:rPr lang="en-US" dirty="0" err="1"/>
              <a:t>μ</a:t>
            </a:r>
            <a:r>
              <a:rPr lang="en-US" dirty="0"/>
              <a:t> = 0 and variance σ</a:t>
            </a:r>
            <a:r>
              <a:rPr lang="en-US" baseline="-25000" dirty="0"/>
              <a:t>n</a:t>
            </a:r>
            <a:r>
              <a:rPr lang="en-US" baseline="30000" dirty="0"/>
              <a:t>2</a:t>
            </a:r>
            <a:r>
              <a:rPr lang="en-US" dirty="0"/>
              <a:t>: error bars size </a:t>
            </a:r>
            <a:r>
              <a:rPr lang="en-US" dirty="0" err="1"/>
              <a:t>σ</a:t>
            </a:r>
            <a:r>
              <a:rPr lang="en-US" baseline="-25000" dirty="0" err="1"/>
              <a:t>n</a:t>
            </a:r>
            <a:r>
              <a:rPr lang="en-US" dirty="0"/>
              <a:t> </a:t>
            </a:r>
          </a:p>
          <a:p>
            <a:pPr marL="194310" indent="-194310">
              <a:buFont typeface="Arial" panose="020B0604020202020204" pitchFamily="34" charset="0"/>
              <a:buChar char="•"/>
            </a:pPr>
            <a:r>
              <a:rPr lang="en-US" dirty="0"/>
              <a:t>For </a:t>
            </a:r>
            <a:r>
              <a:rPr lang="en-US" dirty="0" err="1"/>
              <a:t>δ</a:t>
            </a:r>
            <a:r>
              <a:rPr lang="en-US" b="1" dirty="0" err="1"/>
              <a:t>y</a:t>
            </a:r>
            <a:r>
              <a:rPr lang="en-US" b="1" baseline="-25000" dirty="0" err="1"/>
              <a:t>th</a:t>
            </a:r>
            <a:r>
              <a:rPr lang="en-US" dirty="0"/>
              <a:t>, look at pattern of residual and </a:t>
            </a:r>
            <a:r>
              <a:rPr lang="en-US" i="1" dirty="0"/>
              <a:t>model</a:t>
            </a:r>
            <a:r>
              <a:rPr lang="en-US" dirty="0"/>
              <a:t> it (e.g., it could also be a Gaussian). Could be treated as uncorrelated or correlated (GP).</a:t>
            </a:r>
          </a:p>
        </p:txBody>
      </p:sp>
      <p:sp>
        <p:nvSpPr>
          <p:cNvPr id="18" name="TextBox 17">
            <a:extLst>
              <a:ext uri="{FF2B5EF4-FFF2-40B4-BE49-F238E27FC236}">
                <a16:creationId xmlns:a16="http://schemas.microsoft.com/office/drawing/2014/main" id="{CF296581-082A-C84A-BA7A-A52CAE697D31}"/>
              </a:ext>
            </a:extLst>
          </p:cNvPr>
          <p:cNvSpPr txBox="1"/>
          <p:nvPr/>
        </p:nvSpPr>
        <p:spPr>
          <a:xfrm>
            <a:off x="206458" y="3032068"/>
            <a:ext cx="8549135" cy="461665"/>
          </a:xfrm>
          <a:prstGeom prst="rect">
            <a:avLst/>
          </a:prstGeom>
          <a:noFill/>
        </p:spPr>
        <p:txBody>
          <a:bodyPr wrap="none" rtlCol="0">
            <a:spAutoFit/>
          </a:bodyPr>
          <a:lstStyle/>
          <a:p>
            <a:r>
              <a:rPr lang="en-US" sz="2400" dirty="0">
                <a:solidFill>
                  <a:srgbClr val="0070C0"/>
                </a:solidFill>
              </a:rPr>
              <a:t>2. For effective field theories (EFT), learn from convergence pattern</a:t>
            </a:r>
            <a:endParaRPr lang="en-US" sz="2400" b="1" i="1" dirty="0">
              <a:solidFill>
                <a:srgbClr val="0070C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578E81B1-F2BC-5440-B8EA-1BFF8F56A0B7}"/>
              </a:ext>
            </a:extLst>
          </p:cNvPr>
          <p:cNvSpPr txBox="1"/>
          <p:nvPr/>
        </p:nvSpPr>
        <p:spPr>
          <a:xfrm>
            <a:off x="624295" y="3434894"/>
            <a:ext cx="8167300" cy="1200329"/>
          </a:xfrm>
          <a:prstGeom prst="rect">
            <a:avLst/>
          </a:prstGeom>
          <a:noFill/>
        </p:spPr>
        <p:txBody>
          <a:bodyPr wrap="none" rtlCol="0">
            <a:spAutoFit/>
          </a:bodyPr>
          <a:lstStyle/>
          <a:p>
            <a:pPr marL="194310" indent="-194310">
              <a:buFont typeface="Arial" panose="020B0604020202020204" pitchFamily="34" charset="0"/>
              <a:buChar char="•"/>
            </a:pPr>
            <a:r>
              <a:rPr lang="en-US" dirty="0"/>
              <a:t>Expect that each order will </a:t>
            </a:r>
            <a:r>
              <a:rPr lang="en-US" i="1" dirty="0"/>
              <a:t>roughly</a:t>
            </a:r>
            <a:r>
              <a:rPr lang="en-US" dirty="0"/>
              <a:t> improve by expansion parameter Q &lt; 1:</a:t>
            </a:r>
          </a:p>
          <a:p>
            <a:endParaRPr lang="en-US" dirty="0"/>
          </a:p>
          <a:p>
            <a:endParaRPr lang="en-US" dirty="0"/>
          </a:p>
          <a:p>
            <a:pPr marL="194310" indent="-194310">
              <a:buFont typeface="Arial" panose="020B0604020202020204" pitchFamily="34" charset="0"/>
              <a:buChar char="•"/>
            </a:pPr>
            <a:r>
              <a:rPr lang="en-US" dirty="0"/>
              <a:t>Treat the </a:t>
            </a:r>
            <a:r>
              <a:rPr lang="en-US" dirty="0" err="1"/>
              <a:t>c</a:t>
            </a:r>
            <a:r>
              <a:rPr lang="en-US" baseline="-25000" dirty="0" err="1"/>
              <a:t>n</a:t>
            </a:r>
            <a:r>
              <a:rPr lang="en-US" dirty="0" err="1"/>
              <a:t>s</a:t>
            </a:r>
            <a:r>
              <a:rPr lang="en-US" dirty="0"/>
              <a:t> as random variables and learn their distribution from calculated orders</a:t>
            </a:r>
          </a:p>
        </p:txBody>
      </p:sp>
      <p:grpSp>
        <p:nvGrpSpPr>
          <p:cNvPr id="10" name="Group 9">
            <a:extLst>
              <a:ext uri="{FF2B5EF4-FFF2-40B4-BE49-F238E27FC236}">
                <a16:creationId xmlns:a16="http://schemas.microsoft.com/office/drawing/2014/main" id="{06043569-6657-D84C-82B3-8CE63C9B5731}"/>
              </a:ext>
            </a:extLst>
          </p:cNvPr>
          <p:cNvGrpSpPr/>
          <p:nvPr/>
        </p:nvGrpSpPr>
        <p:grpSpPr>
          <a:xfrm>
            <a:off x="622051" y="3737685"/>
            <a:ext cx="7975661" cy="608993"/>
            <a:chOff x="622051" y="3737685"/>
            <a:chExt cx="7975661" cy="608993"/>
          </a:xfrm>
        </p:grpSpPr>
        <p:pic>
          <p:nvPicPr>
            <p:cNvPr id="21" name="Picture 20">
              <a:extLst>
                <a:ext uri="{FF2B5EF4-FFF2-40B4-BE49-F238E27FC236}">
                  <a16:creationId xmlns:a16="http://schemas.microsoft.com/office/drawing/2014/main" id="{543AA3BA-965C-5746-86DF-656A7708705A}"/>
                </a:ext>
              </a:extLst>
            </p:cNvPr>
            <p:cNvPicPr>
              <a:picLocks noChangeAspect="1"/>
            </p:cNvPicPr>
            <p:nvPr/>
          </p:nvPicPr>
          <p:blipFill>
            <a:blip r:embed="rId5"/>
            <a:stretch>
              <a:fillRect/>
            </a:stretch>
          </p:blipFill>
          <p:spPr>
            <a:xfrm>
              <a:off x="6551041" y="3737685"/>
              <a:ext cx="2046671" cy="590496"/>
            </a:xfrm>
            <a:prstGeom prst="rect">
              <a:avLst/>
            </a:prstGeom>
          </p:spPr>
        </p:pic>
        <p:pic>
          <p:nvPicPr>
            <p:cNvPr id="14" name="Picture 13">
              <a:extLst>
                <a:ext uri="{FF2B5EF4-FFF2-40B4-BE49-F238E27FC236}">
                  <a16:creationId xmlns:a16="http://schemas.microsoft.com/office/drawing/2014/main" id="{B64452F5-2443-0349-B1A6-3F666A71B2DE}"/>
                </a:ext>
              </a:extLst>
            </p:cNvPr>
            <p:cNvPicPr>
              <a:picLocks noChangeAspect="1"/>
            </p:cNvPicPr>
            <p:nvPr/>
          </p:nvPicPr>
          <p:blipFill>
            <a:blip r:embed="rId6"/>
            <a:stretch>
              <a:fillRect/>
            </a:stretch>
          </p:blipFill>
          <p:spPr>
            <a:xfrm>
              <a:off x="2543124" y="3742185"/>
              <a:ext cx="1685606" cy="604493"/>
            </a:xfrm>
            <a:prstGeom prst="rect">
              <a:avLst/>
            </a:prstGeom>
          </p:spPr>
        </p:pic>
        <p:sp>
          <p:nvSpPr>
            <p:cNvPr id="7" name="TextBox 6">
              <a:extLst>
                <a:ext uri="{FF2B5EF4-FFF2-40B4-BE49-F238E27FC236}">
                  <a16:creationId xmlns:a16="http://schemas.microsoft.com/office/drawing/2014/main" id="{40F46E09-70DC-834E-9A5F-DBDC1466EC61}"/>
                </a:ext>
              </a:extLst>
            </p:cNvPr>
            <p:cNvSpPr txBox="1"/>
            <p:nvPr/>
          </p:nvSpPr>
          <p:spPr>
            <a:xfrm>
              <a:off x="622051" y="3863644"/>
              <a:ext cx="1868525" cy="369332"/>
            </a:xfrm>
            <a:prstGeom prst="rect">
              <a:avLst/>
            </a:prstGeom>
            <a:noFill/>
          </p:spPr>
          <p:txBody>
            <a:bodyPr wrap="none" rtlCol="0">
              <a:spAutoFit/>
            </a:bodyPr>
            <a:lstStyle/>
            <a:p>
              <a:r>
                <a:rPr lang="en-US" dirty="0">
                  <a:solidFill>
                    <a:srgbClr val="FF0000"/>
                  </a:solidFill>
                </a:rPr>
                <a:t>Theory at order k:</a:t>
              </a:r>
            </a:p>
          </p:txBody>
        </p:sp>
        <p:sp>
          <p:nvSpPr>
            <p:cNvPr id="9" name="TextBox 8">
              <a:extLst>
                <a:ext uri="{FF2B5EF4-FFF2-40B4-BE49-F238E27FC236}">
                  <a16:creationId xmlns:a16="http://schemas.microsoft.com/office/drawing/2014/main" id="{F4161EBB-3C9F-A74F-8210-FC864561FDA4}"/>
                </a:ext>
              </a:extLst>
            </p:cNvPr>
            <p:cNvSpPr txBox="1"/>
            <p:nvPr/>
          </p:nvSpPr>
          <p:spPr>
            <a:xfrm>
              <a:off x="4782267" y="3846514"/>
              <a:ext cx="1676998" cy="369332"/>
            </a:xfrm>
            <a:prstGeom prst="rect">
              <a:avLst/>
            </a:prstGeom>
            <a:noFill/>
          </p:spPr>
          <p:txBody>
            <a:bodyPr wrap="none" rtlCol="0">
              <a:spAutoFit/>
            </a:bodyPr>
            <a:lstStyle/>
            <a:p>
              <a:r>
                <a:rPr lang="en-US" dirty="0">
                  <a:solidFill>
                    <a:srgbClr val="FF0000"/>
                  </a:solidFill>
                </a:rPr>
                <a:t>Omitted orders:</a:t>
              </a:r>
            </a:p>
          </p:txBody>
        </p:sp>
      </p:grpSp>
    </p:spTree>
    <p:extLst>
      <p:ext uri="{BB962C8B-B14F-4D97-AF65-F5344CB8AC3E}">
        <p14:creationId xmlns:p14="http://schemas.microsoft.com/office/powerpoint/2010/main" val="11774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C7C5-7A8F-A149-AF69-78087815DCFD}"/>
              </a:ext>
            </a:extLst>
          </p:cNvPr>
          <p:cNvSpPr>
            <a:spLocks noGrp="1"/>
          </p:cNvSpPr>
          <p:nvPr>
            <p:ph type="title"/>
          </p:nvPr>
        </p:nvSpPr>
        <p:spPr>
          <a:xfrm>
            <a:off x="457200" y="218679"/>
            <a:ext cx="8229600" cy="857250"/>
          </a:xfrm>
        </p:spPr>
        <p:txBody>
          <a:bodyPr>
            <a:normAutofit/>
          </a:bodyPr>
          <a:lstStyle/>
          <a:p>
            <a:r>
              <a:rPr lang="en-US" sz="3600" dirty="0">
                <a:solidFill>
                  <a:srgbClr val="FF0000"/>
                </a:solidFill>
              </a:rPr>
              <a:t>Outline</a:t>
            </a:r>
          </a:p>
        </p:txBody>
      </p:sp>
      <p:sp>
        <p:nvSpPr>
          <p:cNvPr id="3" name="Content Placeholder 2">
            <a:extLst>
              <a:ext uri="{FF2B5EF4-FFF2-40B4-BE49-F238E27FC236}">
                <a16:creationId xmlns:a16="http://schemas.microsoft.com/office/drawing/2014/main" id="{56891298-2065-0F48-BF87-236AD08563E4}"/>
              </a:ext>
            </a:extLst>
          </p:cNvPr>
          <p:cNvSpPr>
            <a:spLocks noGrp="1"/>
          </p:cNvSpPr>
          <p:nvPr>
            <p:ph idx="1"/>
          </p:nvPr>
        </p:nvSpPr>
        <p:spPr>
          <a:xfrm>
            <a:off x="1066800" y="1314451"/>
            <a:ext cx="7003774" cy="3394472"/>
          </a:xfrm>
        </p:spPr>
        <p:txBody>
          <a:bodyPr>
            <a:normAutofit/>
          </a:bodyPr>
          <a:lstStyle/>
          <a:p>
            <a:r>
              <a:rPr lang="en-US" sz="2800" dirty="0"/>
              <a:t>A brief history of theory error bars for nuclei</a:t>
            </a:r>
          </a:p>
          <a:p>
            <a:r>
              <a:rPr lang="en-US" sz="2800" dirty="0"/>
              <a:t>Basics of Bayesian statistics for uncertainty quantification (UQ), with examples</a:t>
            </a:r>
          </a:p>
          <a:p>
            <a:r>
              <a:rPr lang="en-US" sz="2800" dirty="0"/>
              <a:t>Ongoing applications of Bayesian methods to low-energy nuclear theory</a:t>
            </a:r>
          </a:p>
          <a:p>
            <a:r>
              <a:rPr lang="en-US" sz="2800" dirty="0"/>
              <a:t>Outlook: More frontiers in theory UQ</a:t>
            </a:r>
          </a:p>
        </p:txBody>
      </p:sp>
    </p:spTree>
    <p:extLst>
      <p:ext uri="{BB962C8B-B14F-4D97-AF65-F5344CB8AC3E}">
        <p14:creationId xmlns:p14="http://schemas.microsoft.com/office/powerpoint/2010/main" val="2690597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D7C2B9-2F19-6A4E-83E2-F488362A4ADB}"/>
              </a:ext>
            </a:extLst>
          </p:cNvPr>
          <p:cNvPicPr>
            <a:picLocks noChangeAspect="1"/>
          </p:cNvPicPr>
          <p:nvPr/>
        </p:nvPicPr>
        <p:blipFill>
          <a:blip r:embed="rId2"/>
          <a:stretch>
            <a:fillRect/>
          </a:stretch>
        </p:blipFill>
        <p:spPr>
          <a:xfrm>
            <a:off x="265043" y="865383"/>
            <a:ext cx="8322365" cy="4143362"/>
          </a:xfrm>
          <a:prstGeom prst="rect">
            <a:avLst/>
          </a:prstGeom>
        </p:spPr>
      </p:pic>
      <p:pic>
        <p:nvPicPr>
          <p:cNvPr id="3" name="Picture 2">
            <a:extLst>
              <a:ext uri="{FF2B5EF4-FFF2-40B4-BE49-F238E27FC236}">
                <a16:creationId xmlns:a16="http://schemas.microsoft.com/office/drawing/2014/main" id="{E51C3F36-98F5-7040-A10B-5D8842AB83B2}"/>
              </a:ext>
            </a:extLst>
          </p:cNvPr>
          <p:cNvPicPr>
            <a:picLocks noChangeAspect="1"/>
          </p:cNvPicPr>
          <p:nvPr/>
        </p:nvPicPr>
        <p:blipFill>
          <a:blip r:embed="rId3"/>
          <a:stretch>
            <a:fillRect/>
          </a:stretch>
        </p:blipFill>
        <p:spPr>
          <a:xfrm>
            <a:off x="115398" y="918105"/>
            <a:ext cx="8913204" cy="3878894"/>
          </a:xfrm>
          <a:prstGeom prst="rect">
            <a:avLst/>
          </a:prstGeom>
        </p:spPr>
      </p:pic>
      <p:sp>
        <p:nvSpPr>
          <p:cNvPr id="4" name="Rectangle 3">
            <a:extLst>
              <a:ext uri="{FF2B5EF4-FFF2-40B4-BE49-F238E27FC236}">
                <a16:creationId xmlns:a16="http://schemas.microsoft.com/office/drawing/2014/main" id="{3C8C6E3F-207A-824D-A0A3-FE7CB92C25CF}"/>
              </a:ext>
            </a:extLst>
          </p:cNvPr>
          <p:cNvSpPr/>
          <p:nvPr/>
        </p:nvSpPr>
        <p:spPr>
          <a:xfrm>
            <a:off x="1230955" y="308977"/>
            <a:ext cx="6972140" cy="461665"/>
          </a:xfrm>
          <a:prstGeom prst="rect">
            <a:avLst/>
          </a:prstGeom>
        </p:spPr>
        <p:txBody>
          <a:bodyPr wrap="square">
            <a:spAutoFit/>
          </a:bodyPr>
          <a:lstStyle/>
          <a:p>
            <a:r>
              <a:rPr lang="en-US" sz="2400" b="1" dirty="0">
                <a:solidFill>
                  <a:srgbClr val="FF0000"/>
                </a:solidFill>
              </a:rPr>
              <a:t>Convergence pattern example from NN observables</a:t>
            </a:r>
          </a:p>
        </p:txBody>
      </p:sp>
      <p:sp>
        <p:nvSpPr>
          <p:cNvPr id="5" name="Rectangle 4">
            <a:extLst>
              <a:ext uri="{FF2B5EF4-FFF2-40B4-BE49-F238E27FC236}">
                <a16:creationId xmlns:a16="http://schemas.microsoft.com/office/drawing/2014/main" id="{6683BBD7-64CB-A844-BB34-3FD93155D1B9}"/>
              </a:ext>
            </a:extLst>
          </p:cNvPr>
          <p:cNvSpPr/>
          <p:nvPr/>
        </p:nvSpPr>
        <p:spPr>
          <a:xfrm>
            <a:off x="5935400" y="667482"/>
            <a:ext cx="2652008" cy="338554"/>
          </a:xfrm>
          <a:prstGeom prst="rect">
            <a:avLst/>
          </a:prstGeom>
          <a:solidFill>
            <a:schemeClr val="bg1"/>
          </a:solidFill>
        </p:spPr>
        <p:txBody>
          <a:bodyPr wrap="square" lIns="91440">
            <a:spAutoFit/>
          </a:bodyPr>
          <a:lstStyle/>
          <a:p>
            <a:pPr algn="ctr" defTabSz="457200" eaLnBrk="1" fontAlgn="auto" hangingPunct="1">
              <a:spcBef>
                <a:spcPts val="0"/>
              </a:spcBef>
              <a:spcAft>
                <a:spcPts val="0"/>
              </a:spcAft>
              <a:defRPr/>
            </a:pPr>
            <a:r>
              <a:rPr lang="en-US" sz="1600" dirty="0">
                <a:solidFill>
                  <a:srgbClr val="000000"/>
                </a:solidFill>
                <a:latin typeface="Calibri"/>
                <a:ea typeface="+mn-ea"/>
              </a:rPr>
              <a:t>J. Melendez et al. </a:t>
            </a:r>
            <a:r>
              <a:rPr lang="hu-HU" sz="1600" dirty="0">
                <a:solidFill>
                  <a:srgbClr val="000000"/>
                </a:solidFill>
                <a:latin typeface="Calibri"/>
                <a:ea typeface="+mn-ea"/>
              </a:rPr>
              <a:t>PRC (2017)</a:t>
            </a:r>
            <a:endParaRPr lang="en-US" sz="1600" dirty="0">
              <a:solidFill>
                <a:srgbClr val="000000"/>
              </a:solidFill>
              <a:latin typeface="Calibri"/>
              <a:ea typeface="+mn-ea"/>
            </a:endParaRPr>
          </a:p>
        </p:txBody>
      </p:sp>
    </p:spTree>
    <p:extLst>
      <p:ext uri="{BB962C8B-B14F-4D97-AF65-F5344CB8AC3E}">
        <p14:creationId xmlns:p14="http://schemas.microsoft.com/office/powerpoint/2010/main" val="199889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33273C-A6C0-3140-87D2-60FB831C29A3}"/>
              </a:ext>
            </a:extLst>
          </p:cNvPr>
          <p:cNvSpPr txBox="1"/>
          <p:nvPr/>
        </p:nvSpPr>
        <p:spPr>
          <a:xfrm>
            <a:off x="1365530" y="217681"/>
            <a:ext cx="3344185" cy="461665"/>
          </a:xfrm>
          <a:prstGeom prst="rect">
            <a:avLst/>
          </a:prstGeom>
          <a:noFill/>
        </p:spPr>
        <p:txBody>
          <a:bodyPr wrap="none" rtlCol="0">
            <a:spAutoFit/>
          </a:bodyPr>
          <a:lstStyle/>
          <a:p>
            <a:r>
              <a:rPr lang="en-US" sz="2400" b="1" dirty="0">
                <a:solidFill>
                  <a:srgbClr val="FF0000"/>
                </a:solidFill>
              </a:rPr>
              <a:t>LENPIC is now Bayesian! </a:t>
            </a:r>
            <a:endParaRPr lang="en-US" b="1" dirty="0">
              <a:solidFill>
                <a:srgbClr val="FF0000"/>
              </a:solidFill>
            </a:endParaRPr>
          </a:p>
        </p:txBody>
      </p:sp>
      <p:pic>
        <p:nvPicPr>
          <p:cNvPr id="3" name="Picture 2">
            <a:extLst>
              <a:ext uri="{FF2B5EF4-FFF2-40B4-BE49-F238E27FC236}">
                <a16:creationId xmlns:a16="http://schemas.microsoft.com/office/drawing/2014/main" id="{CC1C92DB-B7C1-B644-AD0E-3D0A111681E7}"/>
              </a:ext>
            </a:extLst>
          </p:cNvPr>
          <p:cNvPicPr>
            <a:picLocks noChangeAspect="1"/>
          </p:cNvPicPr>
          <p:nvPr/>
        </p:nvPicPr>
        <p:blipFill>
          <a:blip r:embed="rId3"/>
          <a:stretch>
            <a:fillRect/>
          </a:stretch>
        </p:blipFill>
        <p:spPr>
          <a:xfrm>
            <a:off x="326266" y="228111"/>
            <a:ext cx="923800" cy="1139021"/>
          </a:xfrm>
          <a:prstGeom prst="rect">
            <a:avLst/>
          </a:prstGeom>
        </p:spPr>
      </p:pic>
      <p:sp>
        <p:nvSpPr>
          <p:cNvPr id="4" name="TextBox 3">
            <a:extLst>
              <a:ext uri="{FF2B5EF4-FFF2-40B4-BE49-F238E27FC236}">
                <a16:creationId xmlns:a16="http://schemas.microsoft.com/office/drawing/2014/main" id="{94FB9D03-68DC-5D4B-B834-A00E9DE215E5}"/>
              </a:ext>
            </a:extLst>
          </p:cNvPr>
          <p:cNvSpPr txBox="1"/>
          <p:nvPr/>
        </p:nvSpPr>
        <p:spPr>
          <a:xfrm>
            <a:off x="1622681" y="602403"/>
            <a:ext cx="2165401" cy="369332"/>
          </a:xfrm>
          <a:prstGeom prst="rect">
            <a:avLst/>
          </a:prstGeom>
          <a:noFill/>
        </p:spPr>
        <p:txBody>
          <a:bodyPr wrap="none" rtlCol="0">
            <a:spAutoFit/>
          </a:bodyPr>
          <a:lstStyle/>
          <a:p>
            <a:r>
              <a:rPr lang="en-US" sz="1600" dirty="0">
                <a:hlinkClick r:id="rId4"/>
              </a:rPr>
              <a:t>http</a:t>
            </a:r>
            <a:r>
              <a:rPr lang="en-US" dirty="0">
                <a:hlinkClick r:id="rId4"/>
              </a:rPr>
              <a:t>://</a:t>
            </a:r>
            <a:r>
              <a:rPr lang="en-US" sz="1600" dirty="0">
                <a:hlinkClick r:id="rId4"/>
              </a:rPr>
              <a:t>www.lenpic.org/</a:t>
            </a:r>
            <a:endParaRPr lang="en-US" sz="1600" dirty="0"/>
          </a:p>
        </p:txBody>
      </p:sp>
      <p:grpSp>
        <p:nvGrpSpPr>
          <p:cNvPr id="11" name="Group 10">
            <a:extLst>
              <a:ext uri="{FF2B5EF4-FFF2-40B4-BE49-F238E27FC236}">
                <a16:creationId xmlns:a16="http://schemas.microsoft.com/office/drawing/2014/main" id="{65CB6076-F76B-3844-B703-C84143878121}"/>
              </a:ext>
            </a:extLst>
          </p:cNvPr>
          <p:cNvGrpSpPr/>
          <p:nvPr/>
        </p:nvGrpSpPr>
        <p:grpSpPr>
          <a:xfrm>
            <a:off x="6310914" y="1097695"/>
            <a:ext cx="2937516" cy="4154984"/>
            <a:chOff x="6287764" y="899983"/>
            <a:chExt cx="2937516" cy="4154984"/>
          </a:xfrm>
        </p:grpSpPr>
        <p:sp>
          <p:nvSpPr>
            <p:cNvPr id="6" name="TextBox 5">
              <a:extLst>
                <a:ext uri="{FF2B5EF4-FFF2-40B4-BE49-F238E27FC236}">
                  <a16:creationId xmlns:a16="http://schemas.microsoft.com/office/drawing/2014/main" id="{954E4E1F-84C1-E14E-A349-95AD44202D18}"/>
                </a:ext>
              </a:extLst>
            </p:cNvPr>
            <p:cNvSpPr txBox="1"/>
            <p:nvPr/>
          </p:nvSpPr>
          <p:spPr>
            <a:xfrm>
              <a:off x="6287764" y="899983"/>
              <a:ext cx="2937516" cy="4154984"/>
            </a:xfrm>
            <a:prstGeom prst="rect">
              <a:avLst/>
            </a:prstGeom>
            <a:noFill/>
          </p:spPr>
          <p:txBody>
            <a:bodyPr wrap="square" rtlCol="0">
              <a:spAutoFit/>
            </a:bodyPr>
            <a:lstStyle/>
            <a:p>
              <a:r>
                <a:rPr lang="en-US" sz="1400" dirty="0" err="1"/>
                <a:t>Filin</a:t>
              </a:r>
              <a:r>
                <a:rPr lang="en-US" sz="1400" dirty="0"/>
                <a:t> et al., </a:t>
              </a:r>
              <a:r>
                <a:rPr lang="en-US" sz="1400" i="1" dirty="0"/>
                <a:t>Extraction of the neutron charge radius from a precision calculation of the deuteron structure radius</a:t>
              </a:r>
              <a:r>
                <a:rPr lang="en-US" sz="1400" dirty="0"/>
                <a:t>, arXiv:1911.04877, PRL (2020).</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solidFill>
                  <a:srgbClr val="FF0000"/>
                </a:solidFill>
              </a:endParaRPr>
            </a:p>
            <a:p>
              <a:endParaRPr lang="en-US" sz="1600" dirty="0">
                <a:solidFill>
                  <a:srgbClr val="FF0000"/>
                </a:solidFill>
              </a:endParaRPr>
            </a:p>
            <a:p>
              <a:endParaRPr lang="en-US" sz="1600" dirty="0">
                <a:solidFill>
                  <a:srgbClr val="FF0000"/>
                </a:solidFill>
              </a:endParaRPr>
            </a:p>
            <a:p>
              <a:r>
                <a:rPr lang="en-US" sz="1600" dirty="0">
                  <a:solidFill>
                    <a:srgbClr val="FF0000"/>
                  </a:solidFill>
                </a:rPr>
                <a:t>Colored band is 68% Bayes credible interval for truncation error from convergence pattern.</a:t>
              </a:r>
            </a:p>
            <a:p>
              <a:endParaRPr lang="en-US" sz="1600" i="1" dirty="0"/>
            </a:p>
          </p:txBody>
        </p:sp>
        <p:pic>
          <p:nvPicPr>
            <p:cNvPr id="7" name="Picture 6">
              <a:extLst>
                <a:ext uri="{FF2B5EF4-FFF2-40B4-BE49-F238E27FC236}">
                  <a16:creationId xmlns:a16="http://schemas.microsoft.com/office/drawing/2014/main" id="{DB8CB6E3-368B-D84B-9EEE-4D75EC780A85}"/>
                </a:ext>
              </a:extLst>
            </p:cNvPr>
            <p:cNvPicPr>
              <a:picLocks noChangeAspect="1"/>
            </p:cNvPicPr>
            <p:nvPr/>
          </p:nvPicPr>
          <p:blipFill>
            <a:blip r:embed="rId5"/>
            <a:stretch>
              <a:fillRect/>
            </a:stretch>
          </p:blipFill>
          <p:spPr>
            <a:xfrm>
              <a:off x="6293572" y="1769041"/>
              <a:ext cx="2688847" cy="2226366"/>
            </a:xfrm>
            <a:prstGeom prst="rect">
              <a:avLst/>
            </a:prstGeom>
          </p:spPr>
        </p:pic>
      </p:grpSp>
      <p:sp>
        <p:nvSpPr>
          <p:cNvPr id="9" name="TextBox 8">
            <a:extLst>
              <a:ext uri="{FF2B5EF4-FFF2-40B4-BE49-F238E27FC236}">
                <a16:creationId xmlns:a16="http://schemas.microsoft.com/office/drawing/2014/main" id="{FE44D683-F5EE-3648-8355-EFB8384B913E}"/>
              </a:ext>
            </a:extLst>
          </p:cNvPr>
          <p:cNvSpPr txBox="1"/>
          <p:nvPr/>
        </p:nvSpPr>
        <p:spPr>
          <a:xfrm>
            <a:off x="5245122" y="234678"/>
            <a:ext cx="3776536" cy="646331"/>
          </a:xfrm>
          <a:prstGeom prst="rect">
            <a:avLst/>
          </a:prstGeom>
          <a:noFill/>
        </p:spPr>
        <p:txBody>
          <a:bodyPr wrap="square" rtlCol="0">
            <a:spAutoFit/>
          </a:bodyPr>
          <a:lstStyle/>
          <a:p>
            <a:r>
              <a:rPr lang="en-US" dirty="0">
                <a:solidFill>
                  <a:srgbClr val="FF0000"/>
                </a:solidFill>
              </a:rPr>
              <a:t>Analytic Bayesian DOB intervals based on Melendez et al., PRC </a:t>
            </a:r>
            <a:r>
              <a:rPr lang="en-US" b="1" dirty="0">
                <a:solidFill>
                  <a:srgbClr val="FF0000"/>
                </a:solidFill>
              </a:rPr>
              <a:t>96</a:t>
            </a:r>
            <a:r>
              <a:rPr lang="en-US" dirty="0">
                <a:solidFill>
                  <a:srgbClr val="FF0000"/>
                </a:solidFill>
              </a:rPr>
              <a:t>, (2017)</a:t>
            </a:r>
            <a:endParaRPr lang="en-US" dirty="0"/>
          </a:p>
        </p:txBody>
      </p:sp>
      <p:grpSp>
        <p:nvGrpSpPr>
          <p:cNvPr id="12" name="Group 11">
            <a:extLst>
              <a:ext uri="{FF2B5EF4-FFF2-40B4-BE49-F238E27FC236}">
                <a16:creationId xmlns:a16="http://schemas.microsoft.com/office/drawing/2014/main" id="{AAA12012-C09A-5D45-BF12-11B3A99D3867}"/>
              </a:ext>
            </a:extLst>
          </p:cNvPr>
          <p:cNvGrpSpPr/>
          <p:nvPr/>
        </p:nvGrpSpPr>
        <p:grpSpPr>
          <a:xfrm>
            <a:off x="91440" y="1756684"/>
            <a:ext cx="6120021" cy="3328159"/>
            <a:chOff x="114590" y="1756684"/>
            <a:chExt cx="6120021" cy="3328159"/>
          </a:xfrm>
        </p:grpSpPr>
        <p:sp>
          <p:nvSpPr>
            <p:cNvPr id="5" name="TextBox 4">
              <a:extLst>
                <a:ext uri="{FF2B5EF4-FFF2-40B4-BE49-F238E27FC236}">
                  <a16:creationId xmlns:a16="http://schemas.microsoft.com/office/drawing/2014/main" id="{3A221695-C5BE-7347-805C-D2586EC92D4F}"/>
                </a:ext>
              </a:extLst>
            </p:cNvPr>
            <p:cNvSpPr txBox="1"/>
            <p:nvPr/>
          </p:nvSpPr>
          <p:spPr>
            <a:xfrm>
              <a:off x="114590" y="2062106"/>
              <a:ext cx="3496713" cy="2708434"/>
            </a:xfrm>
            <a:prstGeom prst="rect">
              <a:avLst/>
            </a:prstGeom>
            <a:noFill/>
          </p:spPr>
          <p:txBody>
            <a:bodyPr wrap="square" rtlCol="0">
              <a:spAutoFit/>
            </a:bodyPr>
            <a:lstStyle/>
            <a:p>
              <a:r>
                <a:rPr lang="en-US" sz="1600" dirty="0" err="1"/>
                <a:t>Epelbaum</a:t>
              </a:r>
              <a:r>
                <a:rPr lang="en-US" sz="1600" dirty="0"/>
                <a:t> et al, </a:t>
              </a:r>
              <a:r>
                <a:rPr lang="en-US" sz="1600" i="1" dirty="0"/>
                <a:t>Towards high-order calculations of three-nucleon scattering </a:t>
              </a:r>
              <a:br>
                <a:rPr lang="en-US" sz="1600" i="1" dirty="0"/>
              </a:br>
              <a:r>
                <a:rPr lang="en-US" sz="1600" i="1" dirty="0"/>
                <a:t>in chiral effective field theory</a:t>
              </a:r>
              <a:r>
                <a:rPr lang="en-US" sz="1600" dirty="0"/>
                <a:t>, arXiv:1907.03608, to be in EPJA (2020).</a:t>
              </a:r>
            </a:p>
            <a:p>
              <a:endParaRPr lang="en-US" sz="1600" dirty="0"/>
            </a:p>
            <a:p>
              <a:pPr marL="194310" indent="-194310">
                <a:buFont typeface="Arial" panose="020B0604020202020204" pitchFamily="34" charset="0"/>
                <a:buChar char="•"/>
              </a:pPr>
              <a:r>
                <a:rPr lang="en-US" dirty="0"/>
                <a:t>SMS potentials + consistent 3N</a:t>
              </a:r>
            </a:p>
            <a:p>
              <a:pPr marL="194310" indent="-194310">
                <a:buFont typeface="Arial" panose="020B0604020202020204" pitchFamily="34" charset="0"/>
                <a:buChar char="•"/>
              </a:pPr>
              <a:r>
                <a:rPr lang="en-US" dirty="0">
                  <a:solidFill>
                    <a:srgbClr val="FF0000"/>
                  </a:solidFill>
                </a:rPr>
                <a:t>68%/95% bands for Nd obs.</a:t>
              </a:r>
            </a:p>
            <a:p>
              <a:pPr marL="194310" indent="-194310">
                <a:buFont typeface="Arial" panose="020B0604020202020204" pitchFamily="34" charset="0"/>
                <a:buChar char="•"/>
              </a:pPr>
              <a:r>
                <a:rPr lang="en-US" dirty="0"/>
                <a:t>Also: prior sensitivity tests</a:t>
              </a:r>
            </a:p>
            <a:p>
              <a:pPr marL="194310" indent="-194310">
                <a:buFont typeface="Arial" panose="020B0604020202020204" pitchFamily="34" charset="0"/>
                <a:buChar char="•"/>
              </a:pPr>
              <a:r>
                <a:rPr lang="en-US" dirty="0">
                  <a:solidFill>
                    <a:srgbClr val="FF0000"/>
                  </a:solidFill>
                </a:rPr>
                <a:t>Error analysis → will need </a:t>
              </a:r>
              <a:br>
                <a:rPr lang="en-US" dirty="0">
                  <a:solidFill>
                    <a:srgbClr val="FF0000"/>
                  </a:solidFill>
                </a:rPr>
              </a:br>
              <a:r>
                <a:rPr lang="en-US" dirty="0">
                  <a:solidFill>
                    <a:srgbClr val="FF0000"/>
                  </a:solidFill>
                </a:rPr>
                <a:t>   ≥N</a:t>
              </a:r>
              <a:r>
                <a:rPr lang="en-US" baseline="30000" dirty="0">
                  <a:solidFill>
                    <a:srgbClr val="FF0000"/>
                  </a:solidFill>
                </a:rPr>
                <a:t>4</a:t>
              </a:r>
              <a:r>
                <a:rPr lang="en-US" dirty="0">
                  <a:solidFill>
                    <a:srgbClr val="FF0000"/>
                  </a:solidFill>
                </a:rPr>
                <a:t>LO 3N forces for Nd</a:t>
              </a:r>
              <a:endParaRPr lang="en-US" dirty="0"/>
            </a:p>
          </p:txBody>
        </p:sp>
        <p:pic>
          <p:nvPicPr>
            <p:cNvPr id="10" name="Picture 9">
              <a:extLst>
                <a:ext uri="{FF2B5EF4-FFF2-40B4-BE49-F238E27FC236}">
                  <a16:creationId xmlns:a16="http://schemas.microsoft.com/office/drawing/2014/main" id="{C0EC8B00-D13C-F54E-86F5-DB31C72FF7E7}"/>
                </a:ext>
              </a:extLst>
            </p:cNvPr>
            <p:cNvPicPr>
              <a:picLocks noChangeAspect="1"/>
            </p:cNvPicPr>
            <p:nvPr/>
          </p:nvPicPr>
          <p:blipFill>
            <a:blip r:embed="rId6"/>
            <a:stretch>
              <a:fillRect/>
            </a:stretch>
          </p:blipFill>
          <p:spPr>
            <a:xfrm>
              <a:off x="3463725" y="1756684"/>
              <a:ext cx="2770886" cy="3328159"/>
            </a:xfrm>
            <a:prstGeom prst="rect">
              <a:avLst/>
            </a:prstGeom>
          </p:spPr>
        </p:pic>
      </p:grpSp>
      <p:sp>
        <p:nvSpPr>
          <p:cNvPr id="14" name="TextBox 13">
            <a:extLst>
              <a:ext uri="{FF2B5EF4-FFF2-40B4-BE49-F238E27FC236}">
                <a16:creationId xmlns:a16="http://schemas.microsoft.com/office/drawing/2014/main" id="{D1DAEC64-3EBD-8F44-9256-3D374C964B73}"/>
              </a:ext>
            </a:extLst>
          </p:cNvPr>
          <p:cNvSpPr txBox="1"/>
          <p:nvPr/>
        </p:nvSpPr>
        <p:spPr>
          <a:xfrm>
            <a:off x="3483595" y="1180315"/>
            <a:ext cx="2856236" cy="584775"/>
          </a:xfrm>
          <a:prstGeom prst="rect">
            <a:avLst/>
          </a:prstGeom>
          <a:noFill/>
        </p:spPr>
        <p:txBody>
          <a:bodyPr wrap="square" rtlCol="0">
            <a:spAutoFit/>
          </a:bodyPr>
          <a:lstStyle/>
          <a:p>
            <a:r>
              <a:rPr lang="en-US" sz="1600" dirty="0">
                <a:solidFill>
                  <a:srgbClr val="FF0000"/>
                </a:solidFill>
              </a:rPr>
              <a:t>Observables for elastic nucleon-deuteron scattering at 135 MeV.</a:t>
            </a:r>
          </a:p>
        </p:txBody>
      </p:sp>
      <p:grpSp>
        <p:nvGrpSpPr>
          <p:cNvPr id="15" name="Group 14">
            <a:extLst>
              <a:ext uri="{FF2B5EF4-FFF2-40B4-BE49-F238E27FC236}">
                <a16:creationId xmlns:a16="http://schemas.microsoft.com/office/drawing/2014/main" id="{5431C1ED-1F35-E945-8E56-7802E9619A6F}"/>
              </a:ext>
            </a:extLst>
          </p:cNvPr>
          <p:cNvGrpSpPr/>
          <p:nvPr/>
        </p:nvGrpSpPr>
        <p:grpSpPr>
          <a:xfrm>
            <a:off x="326266" y="2180695"/>
            <a:ext cx="6481823" cy="2112429"/>
            <a:chOff x="326266" y="2180695"/>
            <a:chExt cx="6481823" cy="2112429"/>
          </a:xfrm>
        </p:grpSpPr>
        <p:sp>
          <p:nvSpPr>
            <p:cNvPr id="8" name="Rounded Rectangle 7">
              <a:extLst>
                <a:ext uri="{FF2B5EF4-FFF2-40B4-BE49-F238E27FC236}">
                  <a16:creationId xmlns:a16="http://schemas.microsoft.com/office/drawing/2014/main" id="{066256C8-2379-8242-9564-DF41F1AD095B}"/>
                </a:ext>
              </a:extLst>
            </p:cNvPr>
            <p:cNvSpPr/>
            <p:nvPr/>
          </p:nvSpPr>
          <p:spPr>
            <a:xfrm>
              <a:off x="326266" y="2180695"/>
              <a:ext cx="6481823" cy="2112429"/>
            </a:xfrm>
            <a:prstGeom prst="roundRect">
              <a:avLst/>
            </a:prstGeom>
            <a:solidFill>
              <a:schemeClr val="accent5">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785B76E-5470-ED4D-BE5A-251FD04B0015}"/>
                </a:ext>
              </a:extLst>
            </p:cNvPr>
            <p:cNvPicPr>
              <a:picLocks noChangeAspect="1"/>
            </p:cNvPicPr>
            <p:nvPr/>
          </p:nvPicPr>
          <p:blipFill>
            <a:blip r:embed="rId7"/>
            <a:stretch>
              <a:fillRect/>
            </a:stretch>
          </p:blipFill>
          <p:spPr>
            <a:xfrm>
              <a:off x="432651" y="2399854"/>
              <a:ext cx="6257996" cy="1669347"/>
            </a:xfrm>
            <a:prstGeom prst="rect">
              <a:avLst/>
            </a:prstGeom>
          </p:spPr>
        </p:pic>
      </p:grpSp>
    </p:spTree>
    <p:extLst>
      <p:ext uri="{BB962C8B-B14F-4D97-AF65-F5344CB8AC3E}">
        <p14:creationId xmlns:p14="http://schemas.microsoft.com/office/powerpoint/2010/main" val="116514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BB8599-F07E-D541-9683-15008389E950}"/>
              </a:ext>
            </a:extLst>
          </p:cNvPr>
          <p:cNvSpPr txBox="1"/>
          <p:nvPr/>
        </p:nvSpPr>
        <p:spPr>
          <a:xfrm>
            <a:off x="351625" y="4714829"/>
            <a:ext cx="5599033" cy="338554"/>
          </a:xfrm>
          <a:prstGeom prst="rect">
            <a:avLst/>
          </a:prstGeom>
          <a:noFill/>
        </p:spPr>
        <p:txBody>
          <a:bodyPr wrap="none" rtlCol="0">
            <a:spAutoFit/>
          </a:bodyPr>
          <a:lstStyle/>
          <a:p>
            <a:r>
              <a:rPr lang="en-US" sz="1600" dirty="0"/>
              <a:t>Note: If </a:t>
            </a:r>
            <a:r>
              <a:rPr lang="en-US" sz="1600" dirty="0" err="1"/>
              <a:t>n</a:t>
            </a:r>
            <a:r>
              <a:rPr lang="en-US" sz="1600" baseline="-25000" dirty="0" err="1"/>
              <a:t>c</a:t>
            </a:r>
            <a:r>
              <a:rPr lang="en-US" sz="1600" baseline="-25000" dirty="0"/>
              <a:t> </a:t>
            </a:r>
            <a:r>
              <a:rPr lang="en-US" sz="1600" dirty="0"/>
              <a:t>≫ 1, the posterior for y becomes a normal distribution.</a:t>
            </a:r>
          </a:p>
        </p:txBody>
      </p:sp>
      <p:pic>
        <p:nvPicPr>
          <p:cNvPr id="2" name="Picture 1">
            <a:extLst>
              <a:ext uri="{FF2B5EF4-FFF2-40B4-BE49-F238E27FC236}">
                <a16:creationId xmlns:a16="http://schemas.microsoft.com/office/drawing/2014/main" id="{F9634F82-2512-DC47-8E3D-70D8C1B4D0EC}"/>
              </a:ext>
            </a:extLst>
          </p:cNvPr>
          <p:cNvPicPr>
            <a:picLocks noChangeAspect="1"/>
          </p:cNvPicPr>
          <p:nvPr/>
        </p:nvPicPr>
        <p:blipFill>
          <a:blip r:embed="rId3"/>
          <a:stretch>
            <a:fillRect/>
          </a:stretch>
        </p:blipFill>
        <p:spPr>
          <a:xfrm>
            <a:off x="374904" y="91440"/>
            <a:ext cx="8229600" cy="4622352"/>
          </a:xfrm>
          <a:prstGeom prst="rect">
            <a:avLst/>
          </a:prstGeom>
        </p:spPr>
      </p:pic>
      <p:sp>
        <p:nvSpPr>
          <p:cNvPr id="3" name="TextBox 2">
            <a:extLst>
              <a:ext uri="{FF2B5EF4-FFF2-40B4-BE49-F238E27FC236}">
                <a16:creationId xmlns:a16="http://schemas.microsoft.com/office/drawing/2014/main" id="{54802802-BED1-F544-8841-D93F90A9BA70}"/>
              </a:ext>
            </a:extLst>
          </p:cNvPr>
          <p:cNvSpPr txBox="1"/>
          <p:nvPr/>
        </p:nvSpPr>
        <p:spPr>
          <a:xfrm>
            <a:off x="6126480" y="4714829"/>
            <a:ext cx="2789546" cy="338554"/>
          </a:xfrm>
          <a:prstGeom prst="rect">
            <a:avLst/>
          </a:prstGeom>
          <a:solidFill>
            <a:schemeClr val="bg2">
              <a:lumMod val="90000"/>
            </a:schemeClr>
          </a:solidFill>
        </p:spPr>
        <p:txBody>
          <a:bodyPr wrap="none" rtlCol="0">
            <a:spAutoFit/>
          </a:bodyPr>
          <a:lstStyle/>
          <a:p>
            <a:r>
              <a:rPr lang="en-US" sz="1600" dirty="0"/>
              <a:t>From https://</a:t>
            </a:r>
            <a:r>
              <a:rPr lang="en-US" sz="1600" dirty="0" err="1"/>
              <a:t>buqeye.github.io</a:t>
            </a:r>
            <a:r>
              <a:rPr lang="en-US" sz="1600" dirty="0"/>
              <a:t>/</a:t>
            </a:r>
          </a:p>
        </p:txBody>
      </p:sp>
    </p:spTree>
    <p:extLst>
      <p:ext uri="{BB962C8B-B14F-4D97-AF65-F5344CB8AC3E}">
        <p14:creationId xmlns:p14="http://schemas.microsoft.com/office/powerpoint/2010/main" val="405168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6C0EF3-34BD-A644-804F-690C86FE491E}"/>
              </a:ext>
            </a:extLst>
          </p:cNvPr>
          <p:cNvPicPr>
            <a:picLocks noChangeAspect="1"/>
          </p:cNvPicPr>
          <p:nvPr/>
        </p:nvPicPr>
        <p:blipFill>
          <a:blip r:embed="rId2"/>
          <a:stretch>
            <a:fillRect/>
          </a:stretch>
        </p:blipFill>
        <p:spPr>
          <a:xfrm>
            <a:off x="4953654" y="920750"/>
            <a:ext cx="3683000" cy="3327400"/>
          </a:xfrm>
          <a:prstGeom prst="rect">
            <a:avLst/>
          </a:prstGeom>
        </p:spPr>
      </p:pic>
      <p:pic>
        <p:nvPicPr>
          <p:cNvPr id="3" name="Picture 2">
            <a:extLst>
              <a:ext uri="{FF2B5EF4-FFF2-40B4-BE49-F238E27FC236}">
                <a16:creationId xmlns:a16="http://schemas.microsoft.com/office/drawing/2014/main" id="{40D984A1-E304-C345-973E-3897E9208098}"/>
              </a:ext>
            </a:extLst>
          </p:cNvPr>
          <p:cNvPicPr>
            <a:picLocks noChangeAspect="1"/>
          </p:cNvPicPr>
          <p:nvPr/>
        </p:nvPicPr>
        <p:blipFill>
          <a:blip r:embed="rId3"/>
          <a:stretch>
            <a:fillRect/>
          </a:stretch>
        </p:blipFill>
        <p:spPr>
          <a:xfrm>
            <a:off x="4953654" y="933450"/>
            <a:ext cx="3683000" cy="3314700"/>
          </a:xfrm>
          <a:prstGeom prst="rect">
            <a:avLst/>
          </a:prstGeom>
        </p:spPr>
      </p:pic>
      <p:sp>
        <p:nvSpPr>
          <p:cNvPr id="4" name="TextBox 3">
            <a:extLst>
              <a:ext uri="{FF2B5EF4-FFF2-40B4-BE49-F238E27FC236}">
                <a16:creationId xmlns:a16="http://schemas.microsoft.com/office/drawing/2014/main" id="{C4145723-E8C3-7148-ADEF-BBA77A2DD6EC}"/>
              </a:ext>
            </a:extLst>
          </p:cNvPr>
          <p:cNvSpPr txBox="1"/>
          <p:nvPr/>
        </p:nvSpPr>
        <p:spPr>
          <a:xfrm>
            <a:off x="576556" y="139713"/>
            <a:ext cx="8268610" cy="461665"/>
          </a:xfrm>
          <a:prstGeom prst="rect">
            <a:avLst/>
          </a:prstGeom>
          <a:noFill/>
        </p:spPr>
        <p:txBody>
          <a:bodyPr wrap="none" rtlCol="0">
            <a:spAutoFit/>
          </a:bodyPr>
          <a:lstStyle/>
          <a:p>
            <a:r>
              <a:rPr lang="en-US" sz="2400" b="1" dirty="0">
                <a:solidFill>
                  <a:srgbClr val="FF0000"/>
                </a:solidFill>
              </a:rPr>
              <a:t>What is the breakdown scale of our effective field theory (EFT)?</a:t>
            </a:r>
          </a:p>
        </p:txBody>
      </p:sp>
      <p:sp>
        <p:nvSpPr>
          <p:cNvPr id="5" name="TextBox 4">
            <a:extLst>
              <a:ext uri="{FF2B5EF4-FFF2-40B4-BE49-F238E27FC236}">
                <a16:creationId xmlns:a16="http://schemas.microsoft.com/office/drawing/2014/main" id="{46E607AC-322E-CA4E-8010-63BC19AB2D7F}"/>
              </a:ext>
            </a:extLst>
          </p:cNvPr>
          <p:cNvSpPr txBox="1"/>
          <p:nvPr/>
        </p:nvSpPr>
        <p:spPr>
          <a:xfrm>
            <a:off x="5110090" y="4497169"/>
            <a:ext cx="4033910" cy="646331"/>
          </a:xfrm>
          <a:prstGeom prst="rect">
            <a:avLst/>
          </a:prstGeom>
          <a:solidFill>
            <a:schemeClr val="bg1"/>
          </a:solidFill>
        </p:spPr>
        <p:txBody>
          <a:bodyPr wrap="square" rtlCol="0">
            <a:spAutoFit/>
          </a:bodyPr>
          <a:lstStyle/>
          <a:p>
            <a:pPr algn="ctr"/>
            <a:r>
              <a:rPr lang="en-US" dirty="0"/>
              <a:t>Melendez et al., PRC </a:t>
            </a:r>
            <a:r>
              <a:rPr lang="en-US" b="1" dirty="0"/>
              <a:t>96</a:t>
            </a:r>
            <a:r>
              <a:rPr lang="en-US" dirty="0"/>
              <a:t>, 024003 (2017) and in preparation (2020)</a:t>
            </a:r>
          </a:p>
        </p:txBody>
      </p:sp>
      <p:sp>
        <p:nvSpPr>
          <p:cNvPr id="6" name="TextBox 5">
            <a:extLst>
              <a:ext uri="{FF2B5EF4-FFF2-40B4-BE49-F238E27FC236}">
                <a16:creationId xmlns:a16="http://schemas.microsoft.com/office/drawing/2014/main" id="{A707F999-29CB-EF43-BB37-95214E5152C1}"/>
              </a:ext>
            </a:extLst>
          </p:cNvPr>
          <p:cNvSpPr txBox="1"/>
          <p:nvPr/>
        </p:nvSpPr>
        <p:spPr>
          <a:xfrm>
            <a:off x="270456" y="1133342"/>
            <a:ext cx="3825026" cy="2423740"/>
          </a:xfrm>
          <a:prstGeom prst="rect">
            <a:avLst/>
          </a:prstGeom>
          <a:noFill/>
        </p:spPr>
        <p:txBody>
          <a:bodyPr wrap="square" rtlCol="0">
            <a:spAutoFit/>
          </a:bodyPr>
          <a:lstStyle/>
          <a:p>
            <a:pPr marL="192024" indent="-192024">
              <a:spcAft>
                <a:spcPts val="300"/>
              </a:spcAft>
              <a:buFont typeface="Arial" panose="020B0604020202020204" pitchFamily="34" charset="0"/>
              <a:buChar char="•"/>
            </a:pPr>
            <a:r>
              <a:rPr lang="en-US" dirty="0"/>
              <a:t>Chiral EFT relies on an expansion parameter Q ~ {p, m</a:t>
            </a:r>
            <a:r>
              <a:rPr lang="en-US" baseline="-25000" dirty="0"/>
              <a:t>π</a:t>
            </a:r>
            <a:r>
              <a:rPr lang="en-US" dirty="0"/>
              <a:t>} / </a:t>
            </a:r>
            <a:r>
              <a:rPr lang="en-US" dirty="0" err="1"/>
              <a:t>Λ</a:t>
            </a:r>
            <a:r>
              <a:rPr lang="en-US" baseline="-25000" dirty="0" err="1"/>
              <a:t>b</a:t>
            </a:r>
            <a:endParaRPr lang="en-US" baseline="-25000" dirty="0"/>
          </a:p>
          <a:p>
            <a:pPr marL="192024" indent="-192024">
              <a:spcAft>
                <a:spcPts val="300"/>
              </a:spcAft>
              <a:buFont typeface="Arial" panose="020B0604020202020204" pitchFamily="34" charset="0"/>
              <a:buChar char="•"/>
            </a:pPr>
            <a:r>
              <a:rPr lang="en-US" dirty="0"/>
              <a:t>But what is the breakdown scale </a:t>
            </a:r>
            <a:r>
              <a:rPr lang="en-US" dirty="0" err="1"/>
              <a:t>Λ</a:t>
            </a:r>
            <a:r>
              <a:rPr lang="en-US" baseline="-25000" dirty="0" err="1"/>
              <a:t>b</a:t>
            </a:r>
            <a:r>
              <a:rPr lang="en-US" dirty="0"/>
              <a:t> (where the terms are all the same)?</a:t>
            </a:r>
          </a:p>
          <a:p>
            <a:pPr marL="192024" indent="-192024">
              <a:spcAft>
                <a:spcPts val="300"/>
              </a:spcAft>
              <a:buFont typeface="Arial" panose="020B0604020202020204" pitchFamily="34" charset="0"/>
              <a:buChar char="•"/>
            </a:pPr>
            <a:r>
              <a:rPr lang="en-US" dirty="0"/>
              <a:t>We promote </a:t>
            </a:r>
            <a:r>
              <a:rPr lang="en-US" dirty="0" err="1"/>
              <a:t>Λ</a:t>
            </a:r>
            <a:r>
              <a:rPr lang="en-US" baseline="-25000" dirty="0" err="1"/>
              <a:t>b</a:t>
            </a:r>
            <a:r>
              <a:rPr lang="en-US" dirty="0"/>
              <a:t> to a random variable with a posterior pdf (Bayesian!)</a:t>
            </a:r>
          </a:p>
          <a:p>
            <a:pPr marL="192024" indent="-192024">
              <a:spcAft>
                <a:spcPts val="300"/>
              </a:spcAft>
              <a:buFont typeface="Arial" panose="020B0604020202020204" pitchFamily="34" charset="0"/>
              <a:buChar char="•"/>
            </a:pPr>
            <a:r>
              <a:rPr lang="en-US" dirty="0"/>
              <a:t>This posterior is predicted as a byproduct of the </a:t>
            </a:r>
            <a:r>
              <a:rPr lang="en-US" dirty="0" err="1"/>
              <a:t>δ</a:t>
            </a:r>
            <a:r>
              <a:rPr lang="en-US" b="1" dirty="0" err="1"/>
              <a:t>y</a:t>
            </a:r>
            <a:r>
              <a:rPr lang="en-US" baseline="-25000" dirty="0" err="1"/>
              <a:t>th</a:t>
            </a:r>
            <a:r>
              <a:rPr lang="en-US" dirty="0"/>
              <a:t> estimation.</a:t>
            </a:r>
            <a:endParaRPr lang="en-US" b="1" dirty="0"/>
          </a:p>
        </p:txBody>
      </p:sp>
      <p:sp>
        <p:nvSpPr>
          <p:cNvPr id="7" name="TextBox 6">
            <a:extLst>
              <a:ext uri="{FF2B5EF4-FFF2-40B4-BE49-F238E27FC236}">
                <a16:creationId xmlns:a16="http://schemas.microsoft.com/office/drawing/2014/main" id="{3F44CB00-3B52-3B44-B4CF-6EE21D0B186E}"/>
              </a:ext>
            </a:extLst>
          </p:cNvPr>
          <p:cNvSpPr txBox="1"/>
          <p:nvPr/>
        </p:nvSpPr>
        <p:spPr>
          <a:xfrm>
            <a:off x="576556" y="3953814"/>
            <a:ext cx="4033911" cy="646330"/>
          </a:xfrm>
          <a:prstGeom prst="rect">
            <a:avLst/>
          </a:prstGeom>
          <a:solidFill>
            <a:schemeClr val="bg2">
              <a:lumMod val="90000"/>
            </a:schemeClr>
          </a:solidFill>
        </p:spPr>
        <p:txBody>
          <a:bodyPr wrap="square" rtlCol="0">
            <a:spAutoFit/>
          </a:bodyPr>
          <a:lstStyle/>
          <a:p>
            <a:r>
              <a:rPr lang="en-US" dirty="0"/>
              <a:t>Posteriors from NN observables at separated energies/angles (independent)</a:t>
            </a:r>
          </a:p>
        </p:txBody>
      </p:sp>
      <p:sp>
        <p:nvSpPr>
          <p:cNvPr id="8" name="TextBox 7">
            <a:extLst>
              <a:ext uri="{FF2B5EF4-FFF2-40B4-BE49-F238E27FC236}">
                <a16:creationId xmlns:a16="http://schemas.microsoft.com/office/drawing/2014/main" id="{CAB6356D-C2F6-7F4E-A2AA-B64334E385FA}"/>
              </a:ext>
            </a:extLst>
          </p:cNvPr>
          <p:cNvSpPr txBox="1"/>
          <p:nvPr/>
        </p:nvSpPr>
        <p:spPr>
          <a:xfrm>
            <a:off x="576556" y="3953814"/>
            <a:ext cx="4033911" cy="646330"/>
          </a:xfrm>
          <a:prstGeom prst="rect">
            <a:avLst/>
          </a:prstGeom>
          <a:solidFill>
            <a:schemeClr val="bg2">
              <a:lumMod val="90000"/>
            </a:schemeClr>
          </a:solidFill>
        </p:spPr>
        <p:txBody>
          <a:bodyPr wrap="square" rtlCol="0">
            <a:spAutoFit/>
          </a:bodyPr>
          <a:lstStyle/>
          <a:p>
            <a:r>
              <a:rPr lang="en-US" dirty="0"/>
              <a:t>Posteriors from NN observables at many more energies/angles; correlations?</a:t>
            </a:r>
          </a:p>
        </p:txBody>
      </p:sp>
    </p:spTree>
    <p:extLst>
      <p:ext uri="{BB962C8B-B14F-4D97-AF65-F5344CB8AC3E}">
        <p14:creationId xmlns:p14="http://schemas.microsoft.com/office/powerpoint/2010/main" val="194949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4FC3C-D460-3146-BEA6-FD7AFB8DFF22}"/>
              </a:ext>
            </a:extLst>
          </p:cNvPr>
          <p:cNvSpPr>
            <a:spLocks noGrp="1"/>
          </p:cNvSpPr>
          <p:nvPr>
            <p:ph type="title"/>
          </p:nvPr>
        </p:nvSpPr>
        <p:spPr>
          <a:xfrm>
            <a:off x="457200" y="152971"/>
            <a:ext cx="8229600" cy="562647"/>
          </a:xfrm>
        </p:spPr>
        <p:txBody>
          <a:bodyPr>
            <a:normAutofit/>
          </a:bodyPr>
          <a:lstStyle/>
          <a:p>
            <a:r>
              <a:rPr lang="en-US" sz="2400" b="1" dirty="0">
                <a:solidFill>
                  <a:srgbClr val="FF0000"/>
                </a:solidFill>
              </a:rPr>
              <a:t>Correlations with nearby points: Gaussian processes (GPs)</a:t>
            </a:r>
          </a:p>
        </p:txBody>
      </p:sp>
      <p:pic>
        <p:nvPicPr>
          <p:cNvPr id="5" name="Picture 4">
            <a:extLst>
              <a:ext uri="{FF2B5EF4-FFF2-40B4-BE49-F238E27FC236}">
                <a16:creationId xmlns:a16="http://schemas.microsoft.com/office/drawing/2014/main" id="{F3FAF3C6-4BEF-8C43-97EE-8EA062700015}"/>
              </a:ext>
            </a:extLst>
          </p:cNvPr>
          <p:cNvPicPr>
            <a:picLocks noChangeAspect="1"/>
          </p:cNvPicPr>
          <p:nvPr/>
        </p:nvPicPr>
        <p:blipFill>
          <a:blip r:embed="rId3"/>
          <a:stretch>
            <a:fillRect/>
          </a:stretch>
        </p:blipFill>
        <p:spPr>
          <a:xfrm>
            <a:off x="457200" y="1466919"/>
            <a:ext cx="3694545" cy="3140363"/>
          </a:xfrm>
          <a:prstGeom prst="rect">
            <a:avLst/>
          </a:prstGeom>
        </p:spPr>
      </p:pic>
      <p:sp>
        <p:nvSpPr>
          <p:cNvPr id="7" name="TextBox 6">
            <a:extLst>
              <a:ext uri="{FF2B5EF4-FFF2-40B4-BE49-F238E27FC236}">
                <a16:creationId xmlns:a16="http://schemas.microsoft.com/office/drawing/2014/main" id="{89AF516A-373E-9F48-BBB2-2C16F91FBD59}"/>
              </a:ext>
            </a:extLst>
          </p:cNvPr>
          <p:cNvSpPr txBox="1"/>
          <p:nvPr/>
        </p:nvSpPr>
        <p:spPr>
          <a:xfrm>
            <a:off x="5944933" y="4647701"/>
            <a:ext cx="2951898" cy="369332"/>
          </a:xfrm>
          <a:prstGeom prst="rect">
            <a:avLst/>
          </a:prstGeom>
          <a:noFill/>
        </p:spPr>
        <p:txBody>
          <a:bodyPr wrap="none" rtlCol="0">
            <a:spAutoFit/>
          </a:bodyPr>
          <a:lstStyle/>
          <a:p>
            <a:r>
              <a:rPr lang="en-US" dirty="0"/>
              <a:t>J. Melendez et al., PRC (2019)</a:t>
            </a:r>
          </a:p>
        </p:txBody>
      </p:sp>
      <p:grpSp>
        <p:nvGrpSpPr>
          <p:cNvPr id="18" name="Group 17">
            <a:extLst>
              <a:ext uri="{FF2B5EF4-FFF2-40B4-BE49-F238E27FC236}">
                <a16:creationId xmlns:a16="http://schemas.microsoft.com/office/drawing/2014/main" id="{72BA938F-69C7-B94F-98D1-755AD29559A3}"/>
              </a:ext>
            </a:extLst>
          </p:cNvPr>
          <p:cNvGrpSpPr/>
          <p:nvPr/>
        </p:nvGrpSpPr>
        <p:grpSpPr>
          <a:xfrm>
            <a:off x="4837043" y="1295506"/>
            <a:ext cx="3737114" cy="3391288"/>
            <a:chOff x="4837043" y="1295506"/>
            <a:chExt cx="3737114" cy="3391288"/>
          </a:xfrm>
        </p:grpSpPr>
        <p:pic>
          <p:nvPicPr>
            <p:cNvPr id="4" name="Picture 3">
              <a:extLst>
                <a:ext uri="{FF2B5EF4-FFF2-40B4-BE49-F238E27FC236}">
                  <a16:creationId xmlns:a16="http://schemas.microsoft.com/office/drawing/2014/main" id="{242016A5-BFE1-CF4D-9343-C2E75FF5EF20}"/>
                </a:ext>
              </a:extLst>
            </p:cNvPr>
            <p:cNvPicPr>
              <a:picLocks noChangeAspect="1"/>
            </p:cNvPicPr>
            <p:nvPr/>
          </p:nvPicPr>
          <p:blipFill>
            <a:blip r:embed="rId4"/>
            <a:stretch>
              <a:fillRect/>
            </a:stretch>
          </p:blipFill>
          <p:spPr>
            <a:xfrm>
              <a:off x="4837043" y="1541390"/>
              <a:ext cx="3737114" cy="3145404"/>
            </a:xfrm>
            <a:prstGeom prst="rect">
              <a:avLst/>
            </a:prstGeom>
          </p:spPr>
        </p:pic>
        <p:sp>
          <p:nvSpPr>
            <p:cNvPr id="8" name="TextBox 7">
              <a:extLst>
                <a:ext uri="{FF2B5EF4-FFF2-40B4-BE49-F238E27FC236}">
                  <a16:creationId xmlns:a16="http://schemas.microsoft.com/office/drawing/2014/main" id="{2FEE493E-B1A8-4A48-9E20-EAC9AEA5B9B4}"/>
                </a:ext>
              </a:extLst>
            </p:cNvPr>
            <p:cNvSpPr txBox="1"/>
            <p:nvPr/>
          </p:nvSpPr>
          <p:spPr>
            <a:xfrm>
              <a:off x="6849697" y="1295506"/>
              <a:ext cx="1439177" cy="369332"/>
            </a:xfrm>
            <a:prstGeom prst="rect">
              <a:avLst/>
            </a:prstGeom>
            <a:noFill/>
          </p:spPr>
          <p:txBody>
            <a:bodyPr wrap="none" rtlCol="0">
              <a:spAutoFit/>
            </a:bodyPr>
            <a:lstStyle/>
            <a:p>
              <a:r>
                <a:rPr lang="en-US" b="1" dirty="0">
                  <a:solidFill>
                    <a:srgbClr val="00B050"/>
                  </a:solidFill>
                </a:rPr>
                <a:t>Interpolation</a:t>
              </a:r>
            </a:p>
          </p:txBody>
        </p:sp>
        <p:sp>
          <p:nvSpPr>
            <p:cNvPr id="9" name="TextBox 8">
              <a:extLst>
                <a:ext uri="{FF2B5EF4-FFF2-40B4-BE49-F238E27FC236}">
                  <a16:creationId xmlns:a16="http://schemas.microsoft.com/office/drawing/2014/main" id="{105DCF24-795F-B04C-B767-16DB5C3522BA}"/>
                </a:ext>
              </a:extLst>
            </p:cNvPr>
            <p:cNvSpPr txBox="1"/>
            <p:nvPr/>
          </p:nvSpPr>
          <p:spPr>
            <a:xfrm>
              <a:off x="6911725" y="3318249"/>
              <a:ext cx="1215846" cy="369332"/>
            </a:xfrm>
            <a:prstGeom prst="rect">
              <a:avLst/>
            </a:prstGeom>
            <a:noFill/>
          </p:spPr>
          <p:txBody>
            <a:bodyPr wrap="none" rtlCol="0">
              <a:spAutoFit/>
            </a:bodyPr>
            <a:lstStyle/>
            <a:p>
              <a:r>
                <a:rPr lang="en-US" b="1" dirty="0">
                  <a:solidFill>
                    <a:schemeClr val="accent6">
                      <a:lumMod val="75000"/>
                    </a:schemeClr>
                  </a:solidFill>
                </a:rPr>
                <a:t>Regression</a:t>
              </a:r>
            </a:p>
          </p:txBody>
        </p:sp>
      </p:grpSp>
      <p:sp>
        <p:nvSpPr>
          <p:cNvPr id="13" name="TextBox 12">
            <a:extLst>
              <a:ext uri="{FF2B5EF4-FFF2-40B4-BE49-F238E27FC236}">
                <a16:creationId xmlns:a16="http://schemas.microsoft.com/office/drawing/2014/main" id="{58A51F0C-66CB-2344-B6EE-57065037AE6F}"/>
              </a:ext>
            </a:extLst>
          </p:cNvPr>
          <p:cNvSpPr txBox="1"/>
          <p:nvPr/>
        </p:nvSpPr>
        <p:spPr>
          <a:xfrm>
            <a:off x="223912" y="714448"/>
            <a:ext cx="8608639" cy="646331"/>
          </a:xfrm>
          <a:prstGeom prst="rect">
            <a:avLst/>
          </a:prstGeom>
          <a:noFill/>
        </p:spPr>
        <p:txBody>
          <a:bodyPr wrap="none" rtlCol="0">
            <a:spAutoFit/>
          </a:bodyPr>
          <a:lstStyle/>
          <a:p>
            <a:r>
              <a:rPr lang="en-US" dirty="0"/>
              <a:t>Recall the correlated Gaussian with two points x and y, where 0 ≤ </a:t>
            </a:r>
            <a:r>
              <a:rPr lang="en-US" dirty="0" err="1"/>
              <a:t>ρ</a:t>
            </a:r>
            <a:r>
              <a:rPr lang="en-US" dirty="0"/>
              <a:t> ≤ 1 gives correlation.</a:t>
            </a:r>
            <a:br>
              <a:rPr lang="en-US" dirty="0"/>
            </a:br>
            <a:r>
              <a:rPr lang="en-US" dirty="0"/>
              <a:t>Now imagine many points 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 all of which have a </a:t>
            </a:r>
            <a:r>
              <a:rPr lang="en-US" dirty="0" err="1"/>
              <a:t>ρ</a:t>
            </a:r>
            <a:r>
              <a:rPr lang="en-US" baseline="-25000" dirty="0" err="1"/>
              <a:t>ij</a:t>
            </a:r>
            <a:r>
              <a:rPr lang="en-US" dirty="0"/>
              <a:t> correlation given by a function.</a:t>
            </a:r>
          </a:p>
        </p:txBody>
      </p:sp>
      <p:pic>
        <p:nvPicPr>
          <p:cNvPr id="14" name="Picture 13">
            <a:extLst>
              <a:ext uri="{FF2B5EF4-FFF2-40B4-BE49-F238E27FC236}">
                <a16:creationId xmlns:a16="http://schemas.microsoft.com/office/drawing/2014/main" id="{4F95371F-6E23-484E-AAEC-16B1A198E736}"/>
              </a:ext>
            </a:extLst>
          </p:cNvPr>
          <p:cNvPicPr>
            <a:picLocks noChangeAspect="1"/>
          </p:cNvPicPr>
          <p:nvPr/>
        </p:nvPicPr>
        <p:blipFill>
          <a:blip r:embed="rId5"/>
          <a:stretch>
            <a:fillRect/>
          </a:stretch>
        </p:blipFill>
        <p:spPr>
          <a:xfrm>
            <a:off x="457200" y="1441278"/>
            <a:ext cx="3394089" cy="3588037"/>
          </a:xfrm>
          <a:prstGeom prst="rect">
            <a:avLst/>
          </a:prstGeom>
          <a:ln w="19050">
            <a:solidFill>
              <a:schemeClr val="tx1"/>
            </a:solidFill>
          </a:ln>
        </p:spPr>
      </p:pic>
      <p:grpSp>
        <p:nvGrpSpPr>
          <p:cNvPr id="15" name="Group 14">
            <a:extLst>
              <a:ext uri="{FF2B5EF4-FFF2-40B4-BE49-F238E27FC236}">
                <a16:creationId xmlns:a16="http://schemas.microsoft.com/office/drawing/2014/main" id="{7E53C025-A15D-E444-AD75-BF323AF1D62E}"/>
              </a:ext>
            </a:extLst>
          </p:cNvPr>
          <p:cNvGrpSpPr/>
          <p:nvPr/>
        </p:nvGrpSpPr>
        <p:grpSpPr>
          <a:xfrm>
            <a:off x="4438951" y="2135053"/>
            <a:ext cx="4393600" cy="1738373"/>
            <a:chOff x="-944203" y="2897099"/>
            <a:chExt cx="4393600" cy="1738373"/>
          </a:xfrm>
        </p:grpSpPr>
        <p:sp>
          <p:nvSpPr>
            <p:cNvPr id="16" name="Rounded Rectangle 15">
              <a:extLst>
                <a:ext uri="{FF2B5EF4-FFF2-40B4-BE49-F238E27FC236}">
                  <a16:creationId xmlns:a16="http://schemas.microsoft.com/office/drawing/2014/main" id="{0F70237F-6F93-C843-AC56-496F87357741}"/>
                </a:ext>
              </a:extLst>
            </p:cNvPr>
            <p:cNvSpPr/>
            <p:nvPr/>
          </p:nvSpPr>
          <p:spPr>
            <a:xfrm>
              <a:off x="-944203" y="2897099"/>
              <a:ext cx="4393600" cy="1738373"/>
            </a:xfrm>
            <a:prstGeom prst="round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F6DEF8B-95D7-D64E-BB63-247A621B521C}"/>
                </a:ext>
              </a:extLst>
            </p:cNvPr>
            <p:cNvPicPr>
              <a:picLocks noChangeAspect="1"/>
            </p:cNvPicPr>
            <p:nvPr/>
          </p:nvPicPr>
          <p:blipFill>
            <a:blip r:embed="rId6"/>
            <a:stretch>
              <a:fillRect/>
            </a:stretch>
          </p:blipFill>
          <p:spPr>
            <a:xfrm>
              <a:off x="-718625" y="3209833"/>
              <a:ext cx="3942443" cy="1112904"/>
            </a:xfrm>
            <a:prstGeom prst="rect">
              <a:avLst/>
            </a:prstGeom>
          </p:spPr>
        </p:pic>
      </p:grpSp>
    </p:spTree>
    <p:extLst>
      <p:ext uri="{BB962C8B-B14F-4D97-AF65-F5344CB8AC3E}">
        <p14:creationId xmlns:p14="http://schemas.microsoft.com/office/powerpoint/2010/main" val="72756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340451-EAFE-534C-A902-FBE5AFAC23C6}"/>
              </a:ext>
            </a:extLst>
          </p:cNvPr>
          <p:cNvSpPr/>
          <p:nvPr/>
        </p:nvSpPr>
        <p:spPr>
          <a:xfrm>
            <a:off x="2372154" y="103073"/>
            <a:ext cx="4399691" cy="461665"/>
          </a:xfrm>
          <a:prstGeom prst="rect">
            <a:avLst/>
          </a:prstGeom>
        </p:spPr>
        <p:txBody>
          <a:bodyPr wrap="square">
            <a:spAutoFit/>
          </a:bodyPr>
          <a:lstStyle/>
          <a:p>
            <a:r>
              <a:rPr lang="en-US" sz="2400" b="1" dirty="0">
                <a:solidFill>
                  <a:srgbClr val="FF0000"/>
                </a:solidFill>
              </a:rPr>
              <a:t>Model Checking: Weather plots</a:t>
            </a:r>
          </a:p>
        </p:txBody>
      </p:sp>
      <p:pic>
        <p:nvPicPr>
          <p:cNvPr id="3" name="Picture 2">
            <a:extLst>
              <a:ext uri="{FF2B5EF4-FFF2-40B4-BE49-F238E27FC236}">
                <a16:creationId xmlns:a16="http://schemas.microsoft.com/office/drawing/2014/main" id="{C65CAEC2-9AB1-4C43-9911-DD69E03615BB}"/>
              </a:ext>
            </a:extLst>
          </p:cNvPr>
          <p:cNvPicPr>
            <a:picLocks noChangeAspect="1"/>
          </p:cNvPicPr>
          <p:nvPr/>
        </p:nvPicPr>
        <p:blipFill>
          <a:blip r:embed="rId3"/>
          <a:stretch>
            <a:fillRect/>
          </a:stretch>
        </p:blipFill>
        <p:spPr>
          <a:xfrm>
            <a:off x="172150" y="552546"/>
            <a:ext cx="4582910" cy="4544656"/>
          </a:xfrm>
          <a:prstGeom prst="rect">
            <a:avLst/>
          </a:prstGeom>
        </p:spPr>
      </p:pic>
      <p:grpSp>
        <p:nvGrpSpPr>
          <p:cNvPr id="5" name="Group 4">
            <a:extLst>
              <a:ext uri="{FF2B5EF4-FFF2-40B4-BE49-F238E27FC236}">
                <a16:creationId xmlns:a16="http://schemas.microsoft.com/office/drawing/2014/main" id="{1FB11B92-C859-1A47-BEF0-0D34994B6DEF}"/>
              </a:ext>
            </a:extLst>
          </p:cNvPr>
          <p:cNvGrpSpPr/>
          <p:nvPr/>
        </p:nvGrpSpPr>
        <p:grpSpPr>
          <a:xfrm>
            <a:off x="4389278" y="595285"/>
            <a:ext cx="4399691" cy="4421074"/>
            <a:chOff x="4652297" y="539790"/>
            <a:chExt cx="5765800" cy="6327526"/>
          </a:xfrm>
        </p:grpSpPr>
        <p:pic>
          <p:nvPicPr>
            <p:cNvPr id="6" name="Picture 5">
              <a:extLst>
                <a:ext uri="{FF2B5EF4-FFF2-40B4-BE49-F238E27FC236}">
                  <a16:creationId xmlns:a16="http://schemas.microsoft.com/office/drawing/2014/main" id="{2DE64359-4D97-6A47-A8E9-DEFA9B600D57}"/>
                </a:ext>
              </a:extLst>
            </p:cNvPr>
            <p:cNvPicPr>
              <a:picLocks noChangeAspect="1"/>
            </p:cNvPicPr>
            <p:nvPr/>
          </p:nvPicPr>
          <p:blipFill>
            <a:blip r:embed="rId4"/>
            <a:stretch>
              <a:fillRect/>
            </a:stretch>
          </p:blipFill>
          <p:spPr>
            <a:xfrm>
              <a:off x="4652297" y="539790"/>
              <a:ext cx="5765800" cy="5765799"/>
            </a:xfrm>
            <a:prstGeom prst="rect">
              <a:avLst/>
            </a:prstGeom>
          </p:spPr>
        </p:pic>
        <p:sp>
          <p:nvSpPr>
            <p:cNvPr id="9" name="TextBox 8">
              <a:extLst>
                <a:ext uri="{FF2B5EF4-FFF2-40B4-BE49-F238E27FC236}">
                  <a16:creationId xmlns:a16="http://schemas.microsoft.com/office/drawing/2014/main" id="{55D8BD2B-45BD-DA41-85D1-ECC327A93039}"/>
                </a:ext>
              </a:extLst>
            </p:cNvPr>
            <p:cNvSpPr txBox="1"/>
            <p:nvPr/>
          </p:nvSpPr>
          <p:spPr>
            <a:xfrm>
              <a:off x="7695142" y="4083405"/>
              <a:ext cx="2403987" cy="1585785"/>
            </a:xfrm>
            <a:prstGeom prst="rect">
              <a:avLst/>
            </a:prstGeom>
            <a:noFill/>
          </p:spPr>
          <p:txBody>
            <a:bodyPr wrap="square" rtlCol="0">
              <a:spAutoFit/>
            </a:bodyPr>
            <a:lstStyle/>
            <a:p>
              <a:r>
                <a:rPr lang="en-US" sz="1600" dirty="0">
                  <a:solidFill>
                    <a:srgbClr val="FF0000"/>
                  </a:solidFill>
                </a:rPr>
                <a:t>Validates statistical model and EFT breakdown scale</a:t>
              </a:r>
            </a:p>
            <a:p>
              <a:r>
                <a:rPr lang="en-US" dirty="0">
                  <a:solidFill>
                    <a:srgbClr val="FF0000"/>
                  </a:solidFill>
                </a:rPr>
                <a:t> </a:t>
              </a:r>
            </a:p>
          </p:txBody>
        </p:sp>
        <p:sp>
          <p:nvSpPr>
            <p:cNvPr id="8" name="TextBox 7">
              <a:extLst>
                <a:ext uri="{FF2B5EF4-FFF2-40B4-BE49-F238E27FC236}">
                  <a16:creationId xmlns:a16="http://schemas.microsoft.com/office/drawing/2014/main" id="{25EADD97-5E24-8042-A95F-47D4ECCC0213}"/>
                </a:ext>
              </a:extLst>
            </p:cNvPr>
            <p:cNvSpPr txBox="1"/>
            <p:nvPr/>
          </p:nvSpPr>
          <p:spPr>
            <a:xfrm>
              <a:off x="5131653" y="6338721"/>
              <a:ext cx="5286444" cy="528595"/>
            </a:xfrm>
            <a:prstGeom prst="rect">
              <a:avLst/>
            </a:prstGeom>
            <a:solidFill>
              <a:schemeClr val="bg1"/>
            </a:solidFill>
          </p:spPr>
          <p:txBody>
            <a:bodyPr wrap="square" rtlCol="0">
              <a:spAutoFit/>
            </a:bodyPr>
            <a:lstStyle/>
            <a:p>
              <a:r>
                <a:rPr lang="en-US" dirty="0"/>
                <a:t>Melendez et al., PRC </a:t>
              </a:r>
              <a:r>
                <a:rPr lang="en-US" b="1" dirty="0"/>
                <a:t>96</a:t>
              </a:r>
              <a:r>
                <a:rPr lang="en-US" dirty="0"/>
                <a:t>, 024003 (2017)</a:t>
              </a:r>
            </a:p>
          </p:txBody>
        </p:sp>
      </p:grpSp>
      <p:grpSp>
        <p:nvGrpSpPr>
          <p:cNvPr id="16" name="Group 15">
            <a:extLst>
              <a:ext uri="{FF2B5EF4-FFF2-40B4-BE49-F238E27FC236}">
                <a16:creationId xmlns:a16="http://schemas.microsoft.com/office/drawing/2014/main" id="{A8DEE6B2-31E8-6844-8FDA-2313DCE534C1}"/>
              </a:ext>
            </a:extLst>
          </p:cNvPr>
          <p:cNvGrpSpPr/>
          <p:nvPr/>
        </p:nvGrpSpPr>
        <p:grpSpPr>
          <a:xfrm>
            <a:off x="4507992" y="539496"/>
            <a:ext cx="4215384" cy="4215384"/>
            <a:chOff x="355031" y="976604"/>
            <a:chExt cx="4215384" cy="4215384"/>
          </a:xfrm>
        </p:grpSpPr>
        <p:pic>
          <p:nvPicPr>
            <p:cNvPr id="12" name="Picture 11">
              <a:extLst>
                <a:ext uri="{FF2B5EF4-FFF2-40B4-BE49-F238E27FC236}">
                  <a16:creationId xmlns:a16="http://schemas.microsoft.com/office/drawing/2014/main" id="{5EDB7E6A-D31F-BF47-82E9-29E1955EFBA8}"/>
                </a:ext>
              </a:extLst>
            </p:cNvPr>
            <p:cNvPicPr>
              <a:picLocks noChangeAspect="1"/>
            </p:cNvPicPr>
            <p:nvPr/>
          </p:nvPicPr>
          <p:blipFill>
            <a:blip r:embed="rId5"/>
            <a:stretch>
              <a:fillRect/>
            </a:stretch>
          </p:blipFill>
          <p:spPr>
            <a:xfrm>
              <a:off x="355031" y="976604"/>
              <a:ext cx="4215384" cy="4215384"/>
            </a:xfrm>
            <a:prstGeom prst="rect">
              <a:avLst/>
            </a:prstGeom>
          </p:spPr>
        </p:pic>
        <p:sp>
          <p:nvSpPr>
            <p:cNvPr id="14" name="TextBox 13">
              <a:extLst>
                <a:ext uri="{FF2B5EF4-FFF2-40B4-BE49-F238E27FC236}">
                  <a16:creationId xmlns:a16="http://schemas.microsoft.com/office/drawing/2014/main" id="{132CCF8B-0449-8B4B-9C58-0EF0004C5F61}"/>
                </a:ext>
              </a:extLst>
            </p:cNvPr>
            <p:cNvSpPr txBox="1"/>
            <p:nvPr/>
          </p:nvSpPr>
          <p:spPr>
            <a:xfrm>
              <a:off x="2667790" y="3752589"/>
              <a:ext cx="1625766" cy="646331"/>
            </a:xfrm>
            <a:prstGeom prst="rect">
              <a:avLst/>
            </a:prstGeom>
            <a:noFill/>
          </p:spPr>
          <p:txBody>
            <a:bodyPr wrap="none" rtlCol="0">
              <a:spAutoFit/>
            </a:bodyPr>
            <a:lstStyle/>
            <a:p>
              <a:pPr algn="ctr"/>
              <a:r>
                <a:rPr lang="en-US" b="1" dirty="0">
                  <a:solidFill>
                    <a:srgbClr val="FF0000"/>
                  </a:solidFill>
                </a:rPr>
                <a:t>Order-by-order</a:t>
              </a:r>
              <a:br>
                <a:rPr lang="en-US" b="1" dirty="0">
                  <a:solidFill>
                    <a:srgbClr val="FF0000"/>
                  </a:solidFill>
                </a:rPr>
              </a:br>
              <a:r>
                <a:rPr lang="en-US" b="1" dirty="0">
                  <a:solidFill>
                    <a:srgbClr val="FF0000"/>
                  </a:solidFill>
                </a:rPr>
                <a:t>success</a:t>
              </a:r>
            </a:p>
          </p:txBody>
        </p:sp>
      </p:grpSp>
      <p:grpSp>
        <p:nvGrpSpPr>
          <p:cNvPr id="18" name="Group 17">
            <a:extLst>
              <a:ext uri="{FF2B5EF4-FFF2-40B4-BE49-F238E27FC236}">
                <a16:creationId xmlns:a16="http://schemas.microsoft.com/office/drawing/2014/main" id="{31E148CE-2EE1-1D43-82C1-E35D2697285B}"/>
              </a:ext>
            </a:extLst>
          </p:cNvPr>
          <p:cNvGrpSpPr/>
          <p:nvPr/>
        </p:nvGrpSpPr>
        <p:grpSpPr>
          <a:xfrm>
            <a:off x="4510935" y="540988"/>
            <a:ext cx="4215384" cy="4215384"/>
            <a:chOff x="4205579" y="171577"/>
            <a:chExt cx="4215384" cy="4215384"/>
          </a:xfrm>
        </p:grpSpPr>
        <p:pic>
          <p:nvPicPr>
            <p:cNvPr id="13" name="Picture 12">
              <a:extLst>
                <a:ext uri="{FF2B5EF4-FFF2-40B4-BE49-F238E27FC236}">
                  <a16:creationId xmlns:a16="http://schemas.microsoft.com/office/drawing/2014/main" id="{345FF2B5-B933-E24B-8381-369559D5415B}"/>
                </a:ext>
              </a:extLst>
            </p:cNvPr>
            <p:cNvPicPr>
              <a:picLocks noChangeAspect="1"/>
            </p:cNvPicPr>
            <p:nvPr/>
          </p:nvPicPr>
          <p:blipFill>
            <a:blip r:embed="rId6"/>
            <a:stretch>
              <a:fillRect/>
            </a:stretch>
          </p:blipFill>
          <p:spPr>
            <a:xfrm>
              <a:off x="4205579" y="171577"/>
              <a:ext cx="4215384" cy="4215384"/>
            </a:xfrm>
            <a:prstGeom prst="rect">
              <a:avLst/>
            </a:prstGeom>
          </p:spPr>
        </p:pic>
        <p:sp>
          <p:nvSpPr>
            <p:cNvPr id="15" name="Rectangle 14">
              <a:extLst>
                <a:ext uri="{FF2B5EF4-FFF2-40B4-BE49-F238E27FC236}">
                  <a16:creationId xmlns:a16="http://schemas.microsoft.com/office/drawing/2014/main" id="{29DAD1C3-BC1B-0B43-905D-F30EE0E7F55F}"/>
                </a:ext>
              </a:extLst>
            </p:cNvPr>
            <p:cNvSpPr/>
            <p:nvPr/>
          </p:nvSpPr>
          <p:spPr>
            <a:xfrm>
              <a:off x="6419088" y="2630325"/>
              <a:ext cx="1767343" cy="646331"/>
            </a:xfrm>
            <a:prstGeom prst="rect">
              <a:avLst/>
            </a:prstGeom>
          </p:spPr>
          <p:txBody>
            <a:bodyPr wrap="square">
              <a:spAutoFit/>
            </a:bodyPr>
            <a:lstStyle/>
            <a:p>
              <a:pPr algn="ctr"/>
              <a:r>
                <a:rPr lang="en-US" b="1" dirty="0">
                  <a:solidFill>
                    <a:srgbClr val="FF0000"/>
                  </a:solidFill>
                </a:rPr>
                <a:t>Order-by-order</a:t>
              </a:r>
              <a:br>
                <a:rPr lang="en-US" b="1" dirty="0">
                  <a:solidFill>
                    <a:srgbClr val="FF0000"/>
                  </a:solidFill>
                </a:rPr>
              </a:br>
              <a:r>
                <a:rPr lang="en-US" b="1" dirty="0">
                  <a:solidFill>
                    <a:srgbClr val="FF0000"/>
                  </a:solidFill>
                </a:rPr>
                <a:t>failure</a:t>
              </a:r>
            </a:p>
          </p:txBody>
        </p:sp>
      </p:grpSp>
    </p:spTree>
    <p:extLst>
      <p:ext uri="{BB962C8B-B14F-4D97-AF65-F5344CB8AC3E}">
        <p14:creationId xmlns:p14="http://schemas.microsoft.com/office/powerpoint/2010/main" val="203142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
                                        </p:tgtEl>
                                      </p:cBhvr>
                                      <p:by x="75000" y="75000"/>
                                    </p:animScale>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C7C5-7A8F-A149-AF69-78087815DCFD}"/>
              </a:ext>
            </a:extLst>
          </p:cNvPr>
          <p:cNvSpPr>
            <a:spLocks noGrp="1"/>
          </p:cNvSpPr>
          <p:nvPr>
            <p:ph type="title"/>
          </p:nvPr>
        </p:nvSpPr>
        <p:spPr>
          <a:xfrm>
            <a:off x="457200" y="218679"/>
            <a:ext cx="8229600" cy="857250"/>
          </a:xfrm>
        </p:spPr>
        <p:txBody>
          <a:bodyPr>
            <a:normAutofit/>
          </a:bodyPr>
          <a:lstStyle/>
          <a:p>
            <a:r>
              <a:rPr lang="en-US" sz="3600" dirty="0">
                <a:solidFill>
                  <a:srgbClr val="FF0000"/>
                </a:solidFill>
              </a:rPr>
              <a:t>Outline</a:t>
            </a:r>
          </a:p>
        </p:txBody>
      </p:sp>
      <p:sp>
        <p:nvSpPr>
          <p:cNvPr id="3" name="Content Placeholder 2">
            <a:extLst>
              <a:ext uri="{FF2B5EF4-FFF2-40B4-BE49-F238E27FC236}">
                <a16:creationId xmlns:a16="http://schemas.microsoft.com/office/drawing/2014/main" id="{56891298-2065-0F48-BF87-236AD08563E4}"/>
              </a:ext>
            </a:extLst>
          </p:cNvPr>
          <p:cNvSpPr>
            <a:spLocks noGrp="1"/>
          </p:cNvSpPr>
          <p:nvPr>
            <p:ph idx="1"/>
          </p:nvPr>
        </p:nvSpPr>
        <p:spPr>
          <a:xfrm>
            <a:off x="1066800" y="1314451"/>
            <a:ext cx="7003774" cy="3394472"/>
          </a:xfrm>
        </p:spPr>
        <p:txBody>
          <a:bodyPr>
            <a:normAutofit/>
          </a:bodyPr>
          <a:lstStyle/>
          <a:p>
            <a:r>
              <a:rPr lang="en-US" sz="2800" dirty="0">
                <a:solidFill>
                  <a:schemeClr val="bg1">
                    <a:lumMod val="75000"/>
                  </a:schemeClr>
                </a:solidFill>
              </a:rPr>
              <a:t>A brief history of theory error bars for nuclei</a:t>
            </a:r>
          </a:p>
          <a:p>
            <a:r>
              <a:rPr lang="en-US" sz="2800" dirty="0">
                <a:solidFill>
                  <a:schemeClr val="bg1">
                    <a:lumMod val="75000"/>
                  </a:schemeClr>
                </a:solidFill>
              </a:rPr>
              <a:t>Basics of Bayesian statistics for uncertainty quantification (UQ), with examples</a:t>
            </a:r>
          </a:p>
          <a:p>
            <a:r>
              <a:rPr lang="en-US" sz="2800" dirty="0"/>
              <a:t>Ongoing applications of Bayesian methods to low-energy nuclear theory</a:t>
            </a:r>
          </a:p>
          <a:p>
            <a:r>
              <a:rPr lang="en-US" sz="2800" dirty="0">
                <a:solidFill>
                  <a:schemeClr val="bg1">
                    <a:lumMod val="75000"/>
                  </a:schemeClr>
                </a:solidFill>
              </a:rPr>
              <a:t>Outlook: More frontiers in theory UQ</a:t>
            </a:r>
          </a:p>
        </p:txBody>
      </p:sp>
    </p:spTree>
    <p:extLst>
      <p:ext uri="{BB962C8B-B14F-4D97-AF65-F5344CB8AC3E}">
        <p14:creationId xmlns:p14="http://schemas.microsoft.com/office/powerpoint/2010/main" val="2127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F66FB0-5CEA-DA47-9044-02B57531C8F5}"/>
              </a:ext>
            </a:extLst>
          </p:cNvPr>
          <p:cNvPicPr>
            <a:picLocks noChangeAspect="1"/>
          </p:cNvPicPr>
          <p:nvPr/>
        </p:nvPicPr>
        <p:blipFill>
          <a:blip r:embed="rId3"/>
          <a:stretch>
            <a:fillRect/>
          </a:stretch>
        </p:blipFill>
        <p:spPr>
          <a:xfrm>
            <a:off x="617626" y="820989"/>
            <a:ext cx="7364842" cy="3644900"/>
          </a:xfrm>
          <a:prstGeom prst="rect">
            <a:avLst/>
          </a:prstGeom>
        </p:spPr>
      </p:pic>
      <p:sp>
        <p:nvSpPr>
          <p:cNvPr id="2" name="TextBox 1">
            <a:extLst>
              <a:ext uri="{FF2B5EF4-FFF2-40B4-BE49-F238E27FC236}">
                <a16:creationId xmlns:a16="http://schemas.microsoft.com/office/drawing/2014/main" id="{909539A3-40F3-DF44-A642-AFD912B2CE10}"/>
              </a:ext>
            </a:extLst>
          </p:cNvPr>
          <p:cNvSpPr txBox="1"/>
          <p:nvPr/>
        </p:nvSpPr>
        <p:spPr>
          <a:xfrm>
            <a:off x="1286693" y="142855"/>
            <a:ext cx="6913816" cy="461665"/>
          </a:xfrm>
          <a:prstGeom prst="rect">
            <a:avLst/>
          </a:prstGeom>
          <a:noFill/>
        </p:spPr>
        <p:txBody>
          <a:bodyPr wrap="none" rtlCol="0">
            <a:spAutoFit/>
          </a:bodyPr>
          <a:lstStyle/>
          <a:p>
            <a:r>
              <a:rPr lang="en-US" sz="2400" b="1" dirty="0">
                <a:solidFill>
                  <a:srgbClr val="FF0000"/>
                </a:solidFill>
              </a:rPr>
              <a:t>Limits of the nuclear landscape: State of the art 2012</a:t>
            </a:r>
          </a:p>
        </p:txBody>
      </p:sp>
      <p:sp>
        <p:nvSpPr>
          <p:cNvPr id="5" name="TextBox 4">
            <a:extLst>
              <a:ext uri="{FF2B5EF4-FFF2-40B4-BE49-F238E27FC236}">
                <a16:creationId xmlns:a16="http://schemas.microsoft.com/office/drawing/2014/main" id="{24553F80-871D-144D-911E-A60225AEE092}"/>
              </a:ext>
            </a:extLst>
          </p:cNvPr>
          <p:cNvSpPr txBox="1"/>
          <p:nvPr/>
        </p:nvSpPr>
        <p:spPr>
          <a:xfrm>
            <a:off x="5043487" y="528089"/>
            <a:ext cx="3685624" cy="369332"/>
          </a:xfrm>
          <a:prstGeom prst="rect">
            <a:avLst/>
          </a:prstGeom>
          <a:noFill/>
        </p:spPr>
        <p:txBody>
          <a:bodyPr wrap="none" rtlCol="0">
            <a:spAutoFit/>
          </a:bodyPr>
          <a:lstStyle/>
          <a:p>
            <a:r>
              <a:rPr lang="en-US" dirty="0"/>
              <a:t>J. </a:t>
            </a:r>
            <a:r>
              <a:rPr lang="en-US" dirty="0" err="1"/>
              <a:t>Erler</a:t>
            </a:r>
            <a:r>
              <a:rPr lang="en-US" dirty="0"/>
              <a:t> et al., Nature </a:t>
            </a:r>
            <a:r>
              <a:rPr lang="en-US" b="1" dirty="0"/>
              <a:t>486</a:t>
            </a:r>
            <a:r>
              <a:rPr lang="en-US" dirty="0"/>
              <a:t>, 509 (2012)</a:t>
            </a:r>
          </a:p>
        </p:txBody>
      </p:sp>
      <p:sp>
        <p:nvSpPr>
          <p:cNvPr id="6" name="TextBox 5">
            <a:extLst>
              <a:ext uri="{FF2B5EF4-FFF2-40B4-BE49-F238E27FC236}">
                <a16:creationId xmlns:a16="http://schemas.microsoft.com/office/drawing/2014/main" id="{39A6FAF0-2CA6-4B46-AA58-C915F6AD2130}"/>
              </a:ext>
            </a:extLst>
          </p:cNvPr>
          <p:cNvSpPr txBox="1"/>
          <p:nvPr/>
        </p:nvSpPr>
        <p:spPr>
          <a:xfrm>
            <a:off x="639952" y="4467739"/>
            <a:ext cx="7946406" cy="646331"/>
          </a:xfrm>
          <a:prstGeom prst="rect">
            <a:avLst/>
          </a:prstGeom>
          <a:noFill/>
        </p:spPr>
        <p:txBody>
          <a:bodyPr wrap="none" rtlCol="0">
            <a:spAutoFit/>
          </a:bodyPr>
          <a:lstStyle/>
          <a:p>
            <a:pPr algn="ctr"/>
            <a:r>
              <a:rPr lang="en-US" dirty="0"/>
              <a:t>Proton and neutron driplines predicted by </a:t>
            </a:r>
            <a:r>
              <a:rPr lang="en-US" dirty="0" err="1"/>
              <a:t>Skyrme</a:t>
            </a:r>
            <a:r>
              <a:rPr lang="en-US" dirty="0"/>
              <a:t> EDFs (total: 6900 ± 500 nuclei). </a:t>
            </a:r>
          </a:p>
          <a:p>
            <a:pPr algn="ctr"/>
            <a:r>
              <a:rPr lang="en-US" dirty="0">
                <a:solidFill>
                  <a:srgbClr val="FF0000"/>
                </a:solidFill>
              </a:rPr>
              <a:t>Uncertainties estimated by comparing model predictions with equal weighting.</a:t>
            </a:r>
          </a:p>
        </p:txBody>
      </p:sp>
      <p:grpSp>
        <p:nvGrpSpPr>
          <p:cNvPr id="17" name="Group 16">
            <a:extLst>
              <a:ext uri="{FF2B5EF4-FFF2-40B4-BE49-F238E27FC236}">
                <a16:creationId xmlns:a16="http://schemas.microsoft.com/office/drawing/2014/main" id="{86D454CC-EAF9-EB4C-B305-EC92CEB53C1B}"/>
              </a:ext>
            </a:extLst>
          </p:cNvPr>
          <p:cNvGrpSpPr/>
          <p:nvPr/>
        </p:nvGrpSpPr>
        <p:grpSpPr>
          <a:xfrm>
            <a:off x="199292" y="1313356"/>
            <a:ext cx="8733693" cy="2789905"/>
            <a:chOff x="199292" y="1313356"/>
            <a:chExt cx="8733693" cy="2789905"/>
          </a:xfrm>
        </p:grpSpPr>
        <p:grpSp>
          <p:nvGrpSpPr>
            <p:cNvPr id="15" name="Group 14">
              <a:extLst>
                <a:ext uri="{FF2B5EF4-FFF2-40B4-BE49-F238E27FC236}">
                  <a16:creationId xmlns:a16="http://schemas.microsoft.com/office/drawing/2014/main" id="{E36343FE-F1CF-DB46-BB2A-C01BFDF436DE}"/>
                </a:ext>
              </a:extLst>
            </p:cNvPr>
            <p:cNvGrpSpPr/>
            <p:nvPr/>
          </p:nvGrpSpPr>
          <p:grpSpPr>
            <a:xfrm>
              <a:off x="199292" y="1313356"/>
              <a:ext cx="8733693" cy="2789905"/>
              <a:chOff x="199292" y="1313356"/>
              <a:chExt cx="8733693" cy="2789905"/>
            </a:xfrm>
          </p:grpSpPr>
          <p:sp>
            <p:nvSpPr>
              <p:cNvPr id="4" name="Rounded Rectangle 3">
                <a:extLst>
                  <a:ext uri="{FF2B5EF4-FFF2-40B4-BE49-F238E27FC236}">
                    <a16:creationId xmlns:a16="http://schemas.microsoft.com/office/drawing/2014/main" id="{A682AC9A-8426-EA46-854A-3DA8B84E6796}"/>
                  </a:ext>
                </a:extLst>
              </p:cNvPr>
              <p:cNvSpPr/>
              <p:nvPr/>
            </p:nvSpPr>
            <p:spPr>
              <a:xfrm>
                <a:off x="199292" y="1313356"/>
                <a:ext cx="8733693" cy="2789905"/>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a:t>
                </a:r>
              </a:p>
            </p:txBody>
          </p:sp>
          <p:pic>
            <p:nvPicPr>
              <p:cNvPr id="7" name="Picture 6">
                <a:extLst>
                  <a:ext uri="{FF2B5EF4-FFF2-40B4-BE49-F238E27FC236}">
                    <a16:creationId xmlns:a16="http://schemas.microsoft.com/office/drawing/2014/main" id="{255EA32E-A410-5443-9D65-5A4C218ED937}"/>
                  </a:ext>
                </a:extLst>
              </p:cNvPr>
              <p:cNvPicPr>
                <a:picLocks noChangeAspect="1"/>
              </p:cNvPicPr>
              <p:nvPr/>
            </p:nvPicPr>
            <p:blipFill>
              <a:blip r:embed="rId4"/>
              <a:stretch>
                <a:fillRect/>
              </a:stretch>
            </p:blipFill>
            <p:spPr>
              <a:xfrm>
                <a:off x="359149" y="1765837"/>
                <a:ext cx="4895415" cy="1915208"/>
              </a:xfrm>
              <a:prstGeom prst="rect">
                <a:avLst/>
              </a:prstGeom>
              <a:ln>
                <a:solidFill>
                  <a:schemeClr val="tx1"/>
                </a:solidFill>
              </a:ln>
            </p:spPr>
          </p:pic>
          <p:grpSp>
            <p:nvGrpSpPr>
              <p:cNvPr id="8" name="Group 7">
                <a:extLst>
                  <a:ext uri="{FF2B5EF4-FFF2-40B4-BE49-F238E27FC236}">
                    <a16:creationId xmlns:a16="http://schemas.microsoft.com/office/drawing/2014/main" id="{3AB9FE79-4FAC-1249-8C86-B3B9C5715965}"/>
                  </a:ext>
                </a:extLst>
              </p:cNvPr>
              <p:cNvGrpSpPr/>
              <p:nvPr/>
            </p:nvGrpSpPr>
            <p:grpSpPr>
              <a:xfrm>
                <a:off x="5354204" y="1422406"/>
                <a:ext cx="3275485" cy="2263352"/>
                <a:chOff x="392799" y="355950"/>
                <a:chExt cx="7413898" cy="5122985"/>
              </a:xfrm>
              <a:solidFill>
                <a:schemeClr val="bg1"/>
              </a:solidFill>
            </p:grpSpPr>
            <p:pic>
              <p:nvPicPr>
                <p:cNvPr id="9" name="Picture 8">
                  <a:extLst>
                    <a:ext uri="{FF2B5EF4-FFF2-40B4-BE49-F238E27FC236}">
                      <a16:creationId xmlns:a16="http://schemas.microsoft.com/office/drawing/2014/main" id="{57C67532-24D8-E841-B8C4-180ACE6347B0}"/>
                    </a:ext>
                  </a:extLst>
                </p:cNvPr>
                <p:cNvPicPr>
                  <a:picLocks noChangeAspect="1"/>
                </p:cNvPicPr>
                <p:nvPr/>
              </p:nvPicPr>
              <p:blipFill>
                <a:blip r:embed="rId5"/>
                <a:stretch>
                  <a:fillRect/>
                </a:stretch>
              </p:blipFill>
              <p:spPr>
                <a:xfrm>
                  <a:off x="392799" y="355950"/>
                  <a:ext cx="7413898" cy="5122985"/>
                </a:xfrm>
                <a:prstGeom prst="rect">
                  <a:avLst/>
                </a:prstGeom>
                <a:grpFill/>
              </p:spPr>
            </p:pic>
            <p:sp>
              <p:nvSpPr>
                <p:cNvPr id="10" name="TextBox 9">
                  <a:extLst>
                    <a:ext uri="{FF2B5EF4-FFF2-40B4-BE49-F238E27FC236}">
                      <a16:creationId xmlns:a16="http://schemas.microsoft.com/office/drawing/2014/main" id="{A093DDCA-64DD-6A43-B6BB-FD01809212F1}"/>
                    </a:ext>
                  </a:extLst>
                </p:cNvPr>
                <p:cNvSpPr txBox="1"/>
                <p:nvPr/>
              </p:nvSpPr>
              <p:spPr>
                <a:xfrm>
                  <a:off x="1851208" y="1524316"/>
                  <a:ext cx="2248541" cy="679221"/>
                </a:xfrm>
                <a:prstGeom prst="rect">
                  <a:avLst/>
                </a:prstGeom>
                <a:grpFill/>
              </p:spPr>
              <p:txBody>
                <a:bodyPr wrap="none" rtlCol="0">
                  <a:spAutoFit/>
                </a:bodyPr>
                <a:lstStyle/>
                <a:p>
                  <a:r>
                    <a:rPr lang="en-US" sz="1350" dirty="0">
                      <a:solidFill>
                        <a:srgbClr val="00B0F0"/>
                      </a:solidFill>
                    </a:rPr>
                    <a:t>Training set</a:t>
                  </a:r>
                </a:p>
              </p:txBody>
            </p:sp>
            <p:sp>
              <p:nvSpPr>
                <p:cNvPr id="11" name="TextBox 10">
                  <a:extLst>
                    <a:ext uri="{FF2B5EF4-FFF2-40B4-BE49-F238E27FC236}">
                      <a16:creationId xmlns:a16="http://schemas.microsoft.com/office/drawing/2014/main" id="{E12F309C-ABAD-6A4E-B9BB-FCBBC63D946C}"/>
                    </a:ext>
                  </a:extLst>
                </p:cNvPr>
                <p:cNvSpPr txBox="1"/>
                <p:nvPr/>
              </p:nvSpPr>
              <p:spPr>
                <a:xfrm>
                  <a:off x="2804763" y="4108857"/>
                  <a:ext cx="2243027" cy="679221"/>
                </a:xfrm>
                <a:prstGeom prst="rect">
                  <a:avLst/>
                </a:prstGeom>
                <a:grpFill/>
              </p:spPr>
              <p:txBody>
                <a:bodyPr wrap="none" rtlCol="0">
                  <a:spAutoFit/>
                </a:bodyPr>
                <a:lstStyle/>
                <a:p>
                  <a:r>
                    <a:rPr lang="en-US" sz="1350" dirty="0">
                      <a:solidFill>
                        <a:srgbClr val="002060"/>
                      </a:solidFill>
                    </a:rPr>
                    <a:t>Testing sets</a:t>
                  </a:r>
                </a:p>
              </p:txBody>
            </p:sp>
            <p:cxnSp>
              <p:nvCxnSpPr>
                <p:cNvPr id="12" name="Straight Arrow Connector 11">
                  <a:extLst>
                    <a:ext uri="{FF2B5EF4-FFF2-40B4-BE49-F238E27FC236}">
                      <a16:creationId xmlns:a16="http://schemas.microsoft.com/office/drawing/2014/main" id="{A8B3A493-470A-2F4E-8941-5A886FD57C07}"/>
                    </a:ext>
                  </a:extLst>
                </p:cNvPr>
                <p:cNvCxnSpPr>
                  <a:cxnSpLocks/>
                </p:cNvCxnSpPr>
                <p:nvPr/>
              </p:nvCxnSpPr>
              <p:spPr>
                <a:xfrm>
                  <a:off x="2892968" y="2085123"/>
                  <a:ext cx="967652" cy="889072"/>
                </a:xfrm>
                <a:prstGeom prst="straightConnector1">
                  <a:avLst/>
                </a:prstGeom>
                <a:grpFill/>
                <a:ln w="12700">
                  <a:solidFill>
                    <a:srgbClr val="00B0F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67382E4-CC7E-7A42-B8C6-51178348F51E}"/>
                    </a:ext>
                  </a:extLst>
                </p:cNvPr>
                <p:cNvCxnSpPr>
                  <a:cxnSpLocks/>
                  <a:stCxn id="11" idx="0"/>
                </p:cNvCxnSpPr>
                <p:nvPr/>
              </p:nvCxnSpPr>
              <p:spPr>
                <a:xfrm flipH="1" flipV="1">
                  <a:off x="3560235" y="3431393"/>
                  <a:ext cx="366043" cy="677464"/>
                </a:xfrm>
                <a:prstGeom prst="straightConnector1">
                  <a:avLst/>
                </a:prstGeom>
                <a:grpFill/>
                <a:ln w="12700">
                  <a:solidFill>
                    <a:srgbClr val="002060"/>
                  </a:solidFill>
                  <a:tailEnd type="triangle" w="lg" len="lg"/>
                </a:ln>
              </p:spPr>
              <p:style>
                <a:lnRef idx="2">
                  <a:schemeClr val="accent1"/>
                </a:lnRef>
                <a:fillRef idx="0">
                  <a:schemeClr val="accent1"/>
                </a:fillRef>
                <a:effectRef idx="1">
                  <a:schemeClr val="accent1"/>
                </a:effectRef>
                <a:fontRef idx="minor">
                  <a:schemeClr val="tx1"/>
                </a:fontRef>
              </p:style>
            </p:cxnSp>
          </p:grpSp>
          <p:sp>
            <p:nvSpPr>
              <p:cNvPr id="14" name="Rectangle 13">
                <a:extLst>
                  <a:ext uri="{FF2B5EF4-FFF2-40B4-BE49-F238E27FC236}">
                    <a16:creationId xmlns:a16="http://schemas.microsoft.com/office/drawing/2014/main" id="{D6DE8236-1FCC-BD43-B398-A933237A82F5}"/>
                  </a:ext>
                </a:extLst>
              </p:cNvPr>
              <p:cNvSpPr/>
              <p:nvPr/>
            </p:nvSpPr>
            <p:spPr>
              <a:xfrm>
                <a:off x="844062" y="3758652"/>
                <a:ext cx="7556740" cy="338554"/>
              </a:xfrm>
              <a:prstGeom prst="rect">
                <a:avLst/>
              </a:prstGeom>
            </p:spPr>
            <p:txBody>
              <a:bodyPr wrap="square">
                <a:spAutoFit/>
              </a:bodyPr>
              <a:lstStyle/>
              <a:p>
                <a:pPr algn="ctr"/>
                <a:r>
                  <a:rPr lang="en-US" sz="1600" dirty="0"/>
                  <a:t>Mass extrapolations with BNN and GP,   L. </a:t>
                </a:r>
                <a:r>
                  <a:rPr lang="en-US" sz="1600" dirty="0" err="1"/>
                  <a:t>Neufcourt</a:t>
                </a:r>
                <a:r>
                  <a:rPr lang="en-US" sz="1600" dirty="0"/>
                  <a:t> et al. Phys. Rev. C 98, 034318 (2018)</a:t>
                </a:r>
              </a:p>
            </p:txBody>
          </p:sp>
        </p:grpSp>
        <p:sp>
          <p:nvSpPr>
            <p:cNvPr id="16" name="TextBox 15">
              <a:extLst>
                <a:ext uri="{FF2B5EF4-FFF2-40B4-BE49-F238E27FC236}">
                  <a16:creationId xmlns:a16="http://schemas.microsoft.com/office/drawing/2014/main" id="{46A7F83F-8F33-A14D-9A15-FE1BB4C37941}"/>
                </a:ext>
              </a:extLst>
            </p:cNvPr>
            <p:cNvSpPr txBox="1"/>
            <p:nvPr/>
          </p:nvSpPr>
          <p:spPr>
            <a:xfrm>
              <a:off x="617626" y="1354067"/>
              <a:ext cx="4434547" cy="369332"/>
            </a:xfrm>
            <a:prstGeom prst="rect">
              <a:avLst/>
            </a:prstGeom>
            <a:noFill/>
          </p:spPr>
          <p:txBody>
            <a:bodyPr wrap="none" rtlCol="0">
              <a:spAutoFit/>
            </a:bodyPr>
            <a:lstStyle/>
            <a:p>
              <a:r>
                <a:rPr lang="en-US" dirty="0"/>
                <a:t>Model the pattern of residuals (BNN and GP) </a:t>
              </a:r>
            </a:p>
          </p:txBody>
        </p:sp>
      </p:grpSp>
    </p:spTree>
    <p:extLst>
      <p:ext uri="{BB962C8B-B14F-4D97-AF65-F5344CB8AC3E}">
        <p14:creationId xmlns:p14="http://schemas.microsoft.com/office/powerpoint/2010/main" val="67386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C7DBC7-5972-E64F-9A19-59CBF06F3650}"/>
              </a:ext>
            </a:extLst>
          </p:cNvPr>
          <p:cNvPicPr>
            <a:picLocks noChangeAspect="1"/>
          </p:cNvPicPr>
          <p:nvPr/>
        </p:nvPicPr>
        <p:blipFill>
          <a:blip r:embed="rId3"/>
          <a:stretch>
            <a:fillRect/>
          </a:stretch>
        </p:blipFill>
        <p:spPr>
          <a:xfrm>
            <a:off x="160129" y="592373"/>
            <a:ext cx="8823741" cy="3682230"/>
          </a:xfrm>
          <a:prstGeom prst="rect">
            <a:avLst/>
          </a:prstGeom>
        </p:spPr>
      </p:pic>
      <p:sp>
        <p:nvSpPr>
          <p:cNvPr id="3" name="TextBox 2">
            <a:extLst>
              <a:ext uri="{FF2B5EF4-FFF2-40B4-BE49-F238E27FC236}">
                <a16:creationId xmlns:a16="http://schemas.microsoft.com/office/drawing/2014/main" id="{CF4FAE4B-ACE8-CB4F-A8BF-DEEAF550E619}"/>
              </a:ext>
            </a:extLst>
          </p:cNvPr>
          <p:cNvSpPr txBox="1"/>
          <p:nvPr/>
        </p:nvSpPr>
        <p:spPr>
          <a:xfrm>
            <a:off x="320259" y="130708"/>
            <a:ext cx="8503482" cy="461665"/>
          </a:xfrm>
          <a:prstGeom prst="rect">
            <a:avLst/>
          </a:prstGeom>
          <a:noFill/>
        </p:spPr>
        <p:txBody>
          <a:bodyPr wrap="none" rtlCol="0">
            <a:spAutoFit/>
          </a:bodyPr>
          <a:lstStyle/>
          <a:p>
            <a:r>
              <a:rPr lang="en-US" sz="2400" b="1" dirty="0">
                <a:solidFill>
                  <a:srgbClr val="FF0000"/>
                </a:solidFill>
              </a:rPr>
              <a:t>Limits of the nuclear landscape: Bayesian model averaging (BMA)</a:t>
            </a:r>
          </a:p>
        </p:txBody>
      </p:sp>
      <p:sp>
        <p:nvSpPr>
          <p:cNvPr id="4" name="Rectangle 3">
            <a:extLst>
              <a:ext uri="{FF2B5EF4-FFF2-40B4-BE49-F238E27FC236}">
                <a16:creationId xmlns:a16="http://schemas.microsoft.com/office/drawing/2014/main" id="{A533A163-D67B-8942-9933-1F12A7D64CDB}"/>
              </a:ext>
            </a:extLst>
          </p:cNvPr>
          <p:cNvSpPr/>
          <p:nvPr/>
        </p:nvSpPr>
        <p:spPr>
          <a:xfrm>
            <a:off x="1480600" y="4251550"/>
            <a:ext cx="7215188" cy="369332"/>
          </a:xfrm>
          <a:prstGeom prst="rect">
            <a:avLst/>
          </a:prstGeom>
        </p:spPr>
        <p:txBody>
          <a:bodyPr wrap="square">
            <a:spAutoFit/>
          </a:bodyPr>
          <a:lstStyle/>
          <a:p>
            <a:r>
              <a:rPr lang="en-US" dirty="0"/>
              <a:t>L. </a:t>
            </a:r>
            <a:r>
              <a:rPr lang="en-US" dirty="0" err="1"/>
              <a:t>Neufcourt</a:t>
            </a:r>
            <a:r>
              <a:rPr lang="en-US" dirty="0"/>
              <a:t> et al., Phys. Rev. C </a:t>
            </a:r>
            <a:r>
              <a:rPr lang="en-US" b="1" dirty="0"/>
              <a:t>101</a:t>
            </a:r>
            <a:r>
              <a:rPr lang="en-US" dirty="0"/>
              <a:t>, 014319 (2020); arXiv:2001.05924</a:t>
            </a:r>
          </a:p>
        </p:txBody>
      </p:sp>
      <p:sp>
        <p:nvSpPr>
          <p:cNvPr id="5" name="TextBox 4">
            <a:extLst>
              <a:ext uri="{FF2B5EF4-FFF2-40B4-BE49-F238E27FC236}">
                <a16:creationId xmlns:a16="http://schemas.microsoft.com/office/drawing/2014/main" id="{90976C2A-EBE0-F841-90D3-85233EE3A921}"/>
              </a:ext>
            </a:extLst>
          </p:cNvPr>
          <p:cNvSpPr txBox="1"/>
          <p:nvPr/>
        </p:nvSpPr>
        <p:spPr>
          <a:xfrm>
            <a:off x="814388" y="885825"/>
            <a:ext cx="1771650" cy="923330"/>
          </a:xfrm>
          <a:prstGeom prst="rect">
            <a:avLst/>
          </a:prstGeom>
          <a:noFill/>
        </p:spPr>
        <p:txBody>
          <a:bodyPr wrap="square" rtlCol="0">
            <a:spAutoFit/>
          </a:bodyPr>
          <a:lstStyle/>
          <a:p>
            <a:r>
              <a:rPr lang="en-US" b="1" dirty="0">
                <a:solidFill>
                  <a:srgbClr val="FF0000"/>
                </a:solidFill>
              </a:rPr>
              <a:t>Uses 11 global nuclear mass models</a:t>
            </a:r>
          </a:p>
        </p:txBody>
      </p:sp>
      <p:sp>
        <p:nvSpPr>
          <p:cNvPr id="6" name="TextBox 5">
            <a:extLst>
              <a:ext uri="{FF2B5EF4-FFF2-40B4-BE49-F238E27FC236}">
                <a16:creationId xmlns:a16="http://schemas.microsoft.com/office/drawing/2014/main" id="{2799EBDD-A810-5A42-9783-2050172CE959}"/>
              </a:ext>
            </a:extLst>
          </p:cNvPr>
          <p:cNvSpPr txBox="1"/>
          <p:nvPr/>
        </p:nvSpPr>
        <p:spPr>
          <a:xfrm>
            <a:off x="5673968" y="2580408"/>
            <a:ext cx="2430730" cy="369332"/>
          </a:xfrm>
          <a:prstGeom prst="rect">
            <a:avLst/>
          </a:prstGeom>
          <a:noFill/>
        </p:spPr>
        <p:txBody>
          <a:bodyPr wrap="none" rtlCol="0">
            <a:spAutoFit/>
          </a:bodyPr>
          <a:lstStyle/>
          <a:p>
            <a:r>
              <a:rPr lang="en-US" b="1" dirty="0">
                <a:solidFill>
                  <a:srgbClr val="FF0000"/>
                </a:solidFill>
              </a:rPr>
              <a:t>Total: 7708 ± 534 nuclei</a:t>
            </a:r>
          </a:p>
        </p:txBody>
      </p:sp>
      <p:sp>
        <p:nvSpPr>
          <p:cNvPr id="7" name="TextBox 6">
            <a:extLst>
              <a:ext uri="{FF2B5EF4-FFF2-40B4-BE49-F238E27FC236}">
                <a16:creationId xmlns:a16="http://schemas.microsoft.com/office/drawing/2014/main" id="{C496017F-107F-D144-95B1-B31042E9479E}"/>
              </a:ext>
            </a:extLst>
          </p:cNvPr>
          <p:cNvSpPr txBox="1"/>
          <p:nvPr/>
        </p:nvSpPr>
        <p:spPr>
          <a:xfrm>
            <a:off x="814388" y="4681911"/>
            <a:ext cx="7686720" cy="369332"/>
          </a:xfrm>
          <a:prstGeom prst="rect">
            <a:avLst/>
          </a:prstGeom>
          <a:noFill/>
        </p:spPr>
        <p:txBody>
          <a:bodyPr wrap="none" rtlCol="0">
            <a:spAutoFit/>
          </a:bodyPr>
          <a:lstStyle/>
          <a:p>
            <a:r>
              <a:rPr lang="en-US" dirty="0">
                <a:solidFill>
                  <a:srgbClr val="FF0000"/>
                </a:solidFill>
              </a:rPr>
              <a:t>Probability for each nucleus (Z,N) to be bound shown as a color.  Dripline at 50%.</a:t>
            </a:r>
          </a:p>
        </p:txBody>
      </p:sp>
      <p:sp>
        <p:nvSpPr>
          <p:cNvPr id="14" name="Rounded Rectangle 13">
            <a:extLst>
              <a:ext uri="{FF2B5EF4-FFF2-40B4-BE49-F238E27FC236}">
                <a16:creationId xmlns:a16="http://schemas.microsoft.com/office/drawing/2014/main" id="{533D6DF4-D517-324B-980B-3D0CBFE61191}"/>
              </a:ext>
            </a:extLst>
          </p:cNvPr>
          <p:cNvSpPr/>
          <p:nvPr/>
        </p:nvSpPr>
        <p:spPr>
          <a:xfrm>
            <a:off x="670963" y="2421431"/>
            <a:ext cx="5029200" cy="1830119"/>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D6669A7D-AEC6-3F4C-B088-61E42319B98C}"/>
              </a:ext>
            </a:extLst>
          </p:cNvPr>
          <p:cNvPicPr>
            <a:picLocks noChangeAspect="1"/>
          </p:cNvPicPr>
          <p:nvPr/>
        </p:nvPicPr>
        <p:blipFill>
          <a:blip r:embed="rId4"/>
          <a:stretch>
            <a:fillRect/>
          </a:stretch>
        </p:blipFill>
        <p:spPr>
          <a:xfrm>
            <a:off x="849557" y="2497814"/>
            <a:ext cx="4672012" cy="1676478"/>
          </a:xfrm>
          <a:prstGeom prst="rect">
            <a:avLst/>
          </a:prstGeom>
        </p:spPr>
      </p:pic>
      <p:grpSp>
        <p:nvGrpSpPr>
          <p:cNvPr id="16" name="Group 15">
            <a:extLst>
              <a:ext uri="{FF2B5EF4-FFF2-40B4-BE49-F238E27FC236}">
                <a16:creationId xmlns:a16="http://schemas.microsoft.com/office/drawing/2014/main" id="{05438DA7-0EDB-7F4D-A1DD-298E7521C489}"/>
              </a:ext>
            </a:extLst>
          </p:cNvPr>
          <p:cNvGrpSpPr/>
          <p:nvPr/>
        </p:nvGrpSpPr>
        <p:grpSpPr>
          <a:xfrm>
            <a:off x="2872154" y="660604"/>
            <a:ext cx="5029200" cy="1711569"/>
            <a:chOff x="2872154" y="660604"/>
            <a:chExt cx="5029200" cy="1711569"/>
          </a:xfrm>
        </p:grpSpPr>
        <p:grpSp>
          <p:nvGrpSpPr>
            <p:cNvPr id="12" name="Group 11">
              <a:extLst>
                <a:ext uri="{FF2B5EF4-FFF2-40B4-BE49-F238E27FC236}">
                  <a16:creationId xmlns:a16="http://schemas.microsoft.com/office/drawing/2014/main" id="{A90FAD35-AA1B-CA47-BFA5-EA9E6FEB05CE}"/>
                </a:ext>
              </a:extLst>
            </p:cNvPr>
            <p:cNvGrpSpPr/>
            <p:nvPr/>
          </p:nvGrpSpPr>
          <p:grpSpPr>
            <a:xfrm>
              <a:off x="2872154" y="660604"/>
              <a:ext cx="5029200" cy="1711569"/>
              <a:chOff x="2145324" y="1324708"/>
              <a:chExt cx="5029200" cy="1711569"/>
            </a:xfrm>
          </p:grpSpPr>
          <p:sp>
            <p:nvSpPr>
              <p:cNvPr id="11" name="Rounded Rectangle 10">
                <a:extLst>
                  <a:ext uri="{FF2B5EF4-FFF2-40B4-BE49-F238E27FC236}">
                    <a16:creationId xmlns:a16="http://schemas.microsoft.com/office/drawing/2014/main" id="{BD11ADE1-98EB-8C43-A0D0-A30E8FCF4428}"/>
                  </a:ext>
                </a:extLst>
              </p:cNvPr>
              <p:cNvSpPr/>
              <p:nvPr/>
            </p:nvSpPr>
            <p:spPr>
              <a:xfrm>
                <a:off x="2145324" y="1324708"/>
                <a:ext cx="5029200" cy="1711569"/>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3773A6B-3C36-E845-8604-1989CE152E1A}"/>
                  </a:ext>
                </a:extLst>
              </p:cNvPr>
              <p:cNvSpPr/>
              <p:nvPr/>
            </p:nvSpPr>
            <p:spPr>
              <a:xfrm>
                <a:off x="2312132" y="1426904"/>
                <a:ext cx="4686545" cy="646331"/>
              </a:xfrm>
              <a:prstGeom prst="rect">
                <a:avLst/>
              </a:prstGeom>
            </p:spPr>
            <p:txBody>
              <a:bodyPr wrap="square">
                <a:spAutoFit/>
              </a:bodyPr>
              <a:lstStyle/>
              <a:p>
                <a:pPr defTabSz="914400" eaLnBrk="0" hangingPunct="0">
                  <a:defRPr/>
                </a:pPr>
                <a:r>
                  <a:rPr lang="en-US" dirty="0">
                    <a:solidFill>
                      <a:srgbClr val="000090"/>
                    </a:solidFill>
                  </a:rPr>
                  <a:t>Rather than equal weights, average the models according to their predictive abilities: BMA</a:t>
                </a:r>
              </a:p>
            </p:txBody>
          </p:sp>
        </p:grpSp>
        <p:pic>
          <p:nvPicPr>
            <p:cNvPr id="15" name="Picture 14">
              <a:extLst>
                <a:ext uri="{FF2B5EF4-FFF2-40B4-BE49-F238E27FC236}">
                  <a16:creationId xmlns:a16="http://schemas.microsoft.com/office/drawing/2014/main" id="{3B70A5F1-2BA0-6247-91B9-510BCDC778B0}"/>
                </a:ext>
              </a:extLst>
            </p:cNvPr>
            <p:cNvPicPr>
              <a:picLocks noChangeAspect="1"/>
            </p:cNvPicPr>
            <p:nvPr/>
          </p:nvPicPr>
          <p:blipFill>
            <a:blip r:embed="rId5"/>
            <a:stretch>
              <a:fillRect/>
            </a:stretch>
          </p:blipFill>
          <p:spPr>
            <a:xfrm>
              <a:off x="3302454" y="1465969"/>
              <a:ext cx="4165147" cy="696635"/>
            </a:xfrm>
            <a:prstGeom prst="rect">
              <a:avLst/>
            </a:prstGeom>
          </p:spPr>
        </p:pic>
      </p:grpSp>
    </p:spTree>
    <p:extLst>
      <p:ext uri="{BB962C8B-B14F-4D97-AF65-F5344CB8AC3E}">
        <p14:creationId xmlns:p14="http://schemas.microsoft.com/office/powerpoint/2010/main" val="123487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6AFA4-1179-8141-B180-E682E8855507}"/>
              </a:ext>
            </a:extLst>
          </p:cNvPr>
          <p:cNvPicPr>
            <a:picLocks noChangeAspect="1"/>
          </p:cNvPicPr>
          <p:nvPr/>
        </p:nvPicPr>
        <p:blipFill>
          <a:blip r:embed="rId2"/>
          <a:stretch>
            <a:fillRect/>
          </a:stretch>
        </p:blipFill>
        <p:spPr>
          <a:xfrm>
            <a:off x="71588" y="735468"/>
            <a:ext cx="5896024" cy="3537615"/>
          </a:xfrm>
          <a:prstGeom prst="rect">
            <a:avLst/>
          </a:prstGeom>
        </p:spPr>
      </p:pic>
      <p:sp>
        <p:nvSpPr>
          <p:cNvPr id="3" name="TextBox 2">
            <a:extLst>
              <a:ext uri="{FF2B5EF4-FFF2-40B4-BE49-F238E27FC236}">
                <a16:creationId xmlns:a16="http://schemas.microsoft.com/office/drawing/2014/main" id="{AC3A9F47-107A-504B-A943-D000CBB1AEB0}"/>
              </a:ext>
            </a:extLst>
          </p:cNvPr>
          <p:cNvSpPr txBox="1"/>
          <p:nvPr/>
        </p:nvSpPr>
        <p:spPr>
          <a:xfrm>
            <a:off x="6067628" y="1366404"/>
            <a:ext cx="3006354" cy="2585323"/>
          </a:xfrm>
          <a:prstGeom prst="rect">
            <a:avLst/>
          </a:prstGeom>
          <a:noFill/>
        </p:spPr>
        <p:txBody>
          <a:bodyPr wrap="square" rtlCol="0">
            <a:spAutoFit/>
          </a:bodyPr>
          <a:lstStyle/>
          <a:p>
            <a:r>
              <a:rPr lang="en-US" dirty="0"/>
              <a:t>“Therefore our approach is to use measured data to assess how well separation energies are reproduced in general, then assume they will perform equally well for separation energies which have not yet been measured.”</a:t>
            </a:r>
          </a:p>
          <a:p>
            <a:endParaRPr lang="en-US" dirty="0"/>
          </a:p>
        </p:txBody>
      </p:sp>
      <p:sp>
        <p:nvSpPr>
          <p:cNvPr id="2" name="TextBox 1">
            <a:extLst>
              <a:ext uri="{FF2B5EF4-FFF2-40B4-BE49-F238E27FC236}">
                <a16:creationId xmlns:a16="http://schemas.microsoft.com/office/drawing/2014/main" id="{0E0DC807-37C3-FF46-8BBE-1DF16D843BE8}"/>
              </a:ext>
            </a:extLst>
          </p:cNvPr>
          <p:cNvSpPr txBox="1"/>
          <p:nvPr/>
        </p:nvSpPr>
        <p:spPr>
          <a:xfrm>
            <a:off x="781247" y="125521"/>
            <a:ext cx="8064131" cy="461665"/>
          </a:xfrm>
          <a:prstGeom prst="rect">
            <a:avLst/>
          </a:prstGeom>
          <a:noFill/>
        </p:spPr>
        <p:txBody>
          <a:bodyPr wrap="none" rtlCol="0">
            <a:spAutoFit/>
          </a:bodyPr>
          <a:lstStyle/>
          <a:p>
            <a:r>
              <a:rPr lang="en-US" sz="2400" b="1" dirty="0">
                <a:solidFill>
                  <a:srgbClr val="FF0000"/>
                </a:solidFill>
              </a:rPr>
              <a:t>Limits of the nuclear landscape II: Exploit ab-initio systematics</a:t>
            </a:r>
          </a:p>
        </p:txBody>
      </p:sp>
      <p:sp>
        <p:nvSpPr>
          <p:cNvPr id="8" name="TextBox 7">
            <a:extLst>
              <a:ext uri="{FF2B5EF4-FFF2-40B4-BE49-F238E27FC236}">
                <a16:creationId xmlns:a16="http://schemas.microsoft.com/office/drawing/2014/main" id="{C16EFD60-77DD-9D4B-BAC3-E0A8BAAC1B96}"/>
              </a:ext>
            </a:extLst>
          </p:cNvPr>
          <p:cNvSpPr txBox="1"/>
          <p:nvPr/>
        </p:nvSpPr>
        <p:spPr>
          <a:xfrm>
            <a:off x="6010476" y="631494"/>
            <a:ext cx="3162100" cy="646331"/>
          </a:xfrm>
          <a:prstGeom prst="rect">
            <a:avLst/>
          </a:prstGeom>
          <a:noFill/>
        </p:spPr>
        <p:txBody>
          <a:bodyPr wrap="square" rtlCol="0">
            <a:spAutoFit/>
          </a:bodyPr>
          <a:lstStyle/>
          <a:p>
            <a:r>
              <a:rPr lang="en-US" dirty="0"/>
              <a:t>J. Holt, S. </a:t>
            </a:r>
            <a:r>
              <a:rPr lang="en-US" dirty="0" err="1"/>
              <a:t>Stroberg</a:t>
            </a:r>
            <a:r>
              <a:rPr lang="en-US" dirty="0"/>
              <a:t>, A. </a:t>
            </a:r>
            <a:r>
              <a:rPr lang="en-US" dirty="0" err="1"/>
              <a:t>Schwenk</a:t>
            </a:r>
            <a:r>
              <a:rPr lang="en-US" dirty="0"/>
              <a:t>, J. </a:t>
            </a:r>
            <a:r>
              <a:rPr lang="en-US" dirty="0" err="1"/>
              <a:t>Simonis</a:t>
            </a:r>
            <a:r>
              <a:rPr lang="en-US" dirty="0"/>
              <a:t>, arXiv:1905 (2019).</a:t>
            </a:r>
          </a:p>
        </p:txBody>
      </p:sp>
      <p:sp>
        <p:nvSpPr>
          <p:cNvPr id="9" name="TextBox 8">
            <a:extLst>
              <a:ext uri="{FF2B5EF4-FFF2-40B4-BE49-F238E27FC236}">
                <a16:creationId xmlns:a16="http://schemas.microsoft.com/office/drawing/2014/main" id="{A846E20E-D82E-2E4E-8832-CD34081F48D4}"/>
              </a:ext>
            </a:extLst>
          </p:cNvPr>
          <p:cNvSpPr txBox="1"/>
          <p:nvPr/>
        </p:nvSpPr>
        <p:spPr>
          <a:xfrm>
            <a:off x="557213" y="4457700"/>
            <a:ext cx="7434984" cy="369332"/>
          </a:xfrm>
          <a:prstGeom prst="rect">
            <a:avLst/>
          </a:prstGeom>
          <a:noFill/>
        </p:spPr>
        <p:txBody>
          <a:bodyPr wrap="none" rtlCol="0">
            <a:spAutoFit/>
          </a:bodyPr>
          <a:lstStyle/>
          <a:p>
            <a:r>
              <a:rPr lang="en-US" dirty="0"/>
              <a:t>Model for theoretical discrepancy: learn from observed statistics of residuals!</a:t>
            </a:r>
          </a:p>
        </p:txBody>
      </p:sp>
      <p:grpSp>
        <p:nvGrpSpPr>
          <p:cNvPr id="14" name="Group 13">
            <a:extLst>
              <a:ext uri="{FF2B5EF4-FFF2-40B4-BE49-F238E27FC236}">
                <a16:creationId xmlns:a16="http://schemas.microsoft.com/office/drawing/2014/main" id="{6B9218E1-3BDA-B14B-B46D-BBC6C1BA7464}"/>
              </a:ext>
            </a:extLst>
          </p:cNvPr>
          <p:cNvGrpSpPr/>
          <p:nvPr/>
        </p:nvGrpSpPr>
        <p:grpSpPr>
          <a:xfrm>
            <a:off x="70018" y="631495"/>
            <a:ext cx="3634474" cy="3826206"/>
            <a:chOff x="70018" y="631495"/>
            <a:chExt cx="3634474" cy="3826206"/>
          </a:xfrm>
        </p:grpSpPr>
        <p:sp>
          <p:nvSpPr>
            <p:cNvPr id="13" name="Rounded Rectangle 12">
              <a:extLst>
                <a:ext uri="{FF2B5EF4-FFF2-40B4-BE49-F238E27FC236}">
                  <a16:creationId xmlns:a16="http://schemas.microsoft.com/office/drawing/2014/main" id="{CF276CD6-AEF5-CF49-A4F7-D94CDB66860A}"/>
                </a:ext>
              </a:extLst>
            </p:cNvPr>
            <p:cNvSpPr/>
            <p:nvPr/>
          </p:nvSpPr>
          <p:spPr>
            <a:xfrm>
              <a:off x="70018" y="631495"/>
              <a:ext cx="3634474" cy="3826206"/>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C072822-6217-1D45-BE0B-DD864410A123}"/>
                </a:ext>
              </a:extLst>
            </p:cNvPr>
            <p:cNvPicPr>
              <a:picLocks noChangeAspect="1"/>
            </p:cNvPicPr>
            <p:nvPr/>
          </p:nvPicPr>
          <p:blipFill>
            <a:blip r:embed="rId3"/>
            <a:stretch>
              <a:fillRect/>
            </a:stretch>
          </p:blipFill>
          <p:spPr>
            <a:xfrm>
              <a:off x="250047" y="898524"/>
              <a:ext cx="3286125" cy="3286125"/>
            </a:xfrm>
            <a:prstGeom prst="rect">
              <a:avLst/>
            </a:prstGeom>
          </p:spPr>
        </p:pic>
      </p:grpSp>
      <p:grpSp>
        <p:nvGrpSpPr>
          <p:cNvPr id="6" name="Group 5">
            <a:extLst>
              <a:ext uri="{FF2B5EF4-FFF2-40B4-BE49-F238E27FC236}">
                <a16:creationId xmlns:a16="http://schemas.microsoft.com/office/drawing/2014/main" id="{5C40A098-96F0-224F-A174-1705EAA88FD4}"/>
              </a:ext>
            </a:extLst>
          </p:cNvPr>
          <p:cNvGrpSpPr/>
          <p:nvPr/>
        </p:nvGrpSpPr>
        <p:grpSpPr>
          <a:xfrm>
            <a:off x="5787857" y="1366404"/>
            <a:ext cx="3286125" cy="3091296"/>
            <a:chOff x="5787857" y="1366404"/>
            <a:chExt cx="3286125" cy="3091296"/>
          </a:xfrm>
        </p:grpSpPr>
        <p:sp>
          <p:nvSpPr>
            <p:cNvPr id="5" name="Rounded Rectangle 4">
              <a:extLst>
                <a:ext uri="{FF2B5EF4-FFF2-40B4-BE49-F238E27FC236}">
                  <a16:creationId xmlns:a16="http://schemas.microsoft.com/office/drawing/2014/main" id="{17A82A17-DB13-F641-8E35-2FF27CF8F1E4}"/>
                </a:ext>
              </a:extLst>
            </p:cNvPr>
            <p:cNvSpPr/>
            <p:nvPr/>
          </p:nvSpPr>
          <p:spPr>
            <a:xfrm>
              <a:off x="5787857" y="1366404"/>
              <a:ext cx="3286125" cy="3091296"/>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9795505-176F-2046-B503-2E323C054D8E}"/>
                </a:ext>
              </a:extLst>
            </p:cNvPr>
            <p:cNvGrpSpPr/>
            <p:nvPr/>
          </p:nvGrpSpPr>
          <p:grpSpPr>
            <a:xfrm>
              <a:off x="5910463" y="1478760"/>
              <a:ext cx="3040991" cy="2651724"/>
              <a:chOff x="5910463" y="1478760"/>
              <a:chExt cx="3040991" cy="2651724"/>
            </a:xfrm>
          </p:grpSpPr>
          <p:pic>
            <p:nvPicPr>
              <p:cNvPr id="11" name="Picture 10">
                <a:extLst>
                  <a:ext uri="{FF2B5EF4-FFF2-40B4-BE49-F238E27FC236}">
                    <a16:creationId xmlns:a16="http://schemas.microsoft.com/office/drawing/2014/main" id="{554FDF3F-D075-704E-A06B-533F31129D94}"/>
                  </a:ext>
                </a:extLst>
              </p:cNvPr>
              <p:cNvPicPr>
                <a:picLocks noChangeAspect="1"/>
              </p:cNvPicPr>
              <p:nvPr/>
            </p:nvPicPr>
            <p:blipFill>
              <a:blip r:embed="rId4"/>
              <a:stretch>
                <a:fillRect/>
              </a:stretch>
            </p:blipFill>
            <p:spPr>
              <a:xfrm>
                <a:off x="5910463" y="1848091"/>
                <a:ext cx="3040991" cy="2282393"/>
              </a:xfrm>
              <a:prstGeom prst="rect">
                <a:avLst/>
              </a:prstGeom>
            </p:spPr>
          </p:pic>
          <p:sp>
            <p:nvSpPr>
              <p:cNvPr id="12" name="TextBox 11">
                <a:extLst>
                  <a:ext uri="{FF2B5EF4-FFF2-40B4-BE49-F238E27FC236}">
                    <a16:creationId xmlns:a16="http://schemas.microsoft.com/office/drawing/2014/main" id="{9BC0A709-B4A3-DA42-B9E1-37220A01CB66}"/>
                  </a:ext>
                </a:extLst>
              </p:cNvPr>
              <p:cNvSpPr txBox="1"/>
              <p:nvPr/>
            </p:nvSpPr>
            <p:spPr>
              <a:xfrm>
                <a:off x="6660154" y="1478760"/>
                <a:ext cx="1729961" cy="369332"/>
              </a:xfrm>
              <a:prstGeom prst="rect">
                <a:avLst/>
              </a:prstGeom>
              <a:noFill/>
            </p:spPr>
            <p:txBody>
              <a:bodyPr wrap="none" rtlCol="0">
                <a:spAutoFit/>
              </a:bodyPr>
              <a:lstStyle/>
              <a:p>
                <a:r>
                  <a:rPr lang="en-US" dirty="0"/>
                  <a:t>Model checking:</a:t>
                </a:r>
              </a:p>
            </p:txBody>
          </p:sp>
        </p:grpSp>
      </p:grpSp>
    </p:spTree>
    <p:extLst>
      <p:ext uri="{BB962C8B-B14F-4D97-AF65-F5344CB8AC3E}">
        <p14:creationId xmlns:p14="http://schemas.microsoft.com/office/powerpoint/2010/main" val="256100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C7C5-7A8F-A149-AF69-78087815DCFD}"/>
              </a:ext>
            </a:extLst>
          </p:cNvPr>
          <p:cNvSpPr>
            <a:spLocks noGrp="1"/>
          </p:cNvSpPr>
          <p:nvPr>
            <p:ph type="title"/>
          </p:nvPr>
        </p:nvSpPr>
        <p:spPr>
          <a:xfrm>
            <a:off x="457200" y="218679"/>
            <a:ext cx="8229600" cy="857250"/>
          </a:xfrm>
        </p:spPr>
        <p:txBody>
          <a:bodyPr>
            <a:normAutofit/>
          </a:bodyPr>
          <a:lstStyle/>
          <a:p>
            <a:r>
              <a:rPr lang="en-US" sz="3600" dirty="0">
                <a:solidFill>
                  <a:srgbClr val="FF0000"/>
                </a:solidFill>
              </a:rPr>
              <a:t>Outline</a:t>
            </a:r>
          </a:p>
        </p:txBody>
      </p:sp>
      <p:sp>
        <p:nvSpPr>
          <p:cNvPr id="3" name="Content Placeholder 2">
            <a:extLst>
              <a:ext uri="{FF2B5EF4-FFF2-40B4-BE49-F238E27FC236}">
                <a16:creationId xmlns:a16="http://schemas.microsoft.com/office/drawing/2014/main" id="{56891298-2065-0F48-BF87-236AD08563E4}"/>
              </a:ext>
            </a:extLst>
          </p:cNvPr>
          <p:cNvSpPr>
            <a:spLocks noGrp="1"/>
          </p:cNvSpPr>
          <p:nvPr>
            <p:ph idx="1"/>
          </p:nvPr>
        </p:nvSpPr>
        <p:spPr>
          <a:xfrm>
            <a:off x="1066800" y="1314451"/>
            <a:ext cx="6990522" cy="3394472"/>
          </a:xfrm>
        </p:spPr>
        <p:txBody>
          <a:bodyPr>
            <a:normAutofit/>
          </a:bodyPr>
          <a:lstStyle/>
          <a:p>
            <a:r>
              <a:rPr lang="en-US" sz="2800" dirty="0"/>
              <a:t>A brief history of theory error bars for nuclei</a:t>
            </a:r>
          </a:p>
          <a:p>
            <a:r>
              <a:rPr lang="en-US" sz="2800" dirty="0">
                <a:solidFill>
                  <a:schemeClr val="bg1">
                    <a:lumMod val="75000"/>
                  </a:schemeClr>
                </a:solidFill>
              </a:rPr>
              <a:t>Basics of Bayesian statistics for uncertainty quantification (UQ), with examples</a:t>
            </a:r>
          </a:p>
          <a:p>
            <a:r>
              <a:rPr lang="en-US" sz="2800" dirty="0">
                <a:solidFill>
                  <a:schemeClr val="bg1">
                    <a:lumMod val="75000"/>
                  </a:schemeClr>
                </a:solidFill>
              </a:rPr>
              <a:t>Ongoing applications of Bayesian methods to low-energy nuclear theory</a:t>
            </a:r>
          </a:p>
          <a:p>
            <a:r>
              <a:rPr lang="en-US" sz="2800" dirty="0">
                <a:solidFill>
                  <a:schemeClr val="bg1">
                    <a:lumMod val="75000"/>
                  </a:schemeClr>
                </a:solidFill>
              </a:rPr>
              <a:t>Outlook: More frontiers in theory UQ</a:t>
            </a:r>
          </a:p>
        </p:txBody>
      </p:sp>
    </p:spTree>
    <p:extLst>
      <p:ext uri="{BB962C8B-B14F-4D97-AF65-F5344CB8AC3E}">
        <p14:creationId xmlns:p14="http://schemas.microsoft.com/office/powerpoint/2010/main" val="1965052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4FAE4B-ACE8-CB4F-A8BF-DEEAF550E619}"/>
              </a:ext>
            </a:extLst>
          </p:cNvPr>
          <p:cNvSpPr txBox="1"/>
          <p:nvPr/>
        </p:nvSpPr>
        <p:spPr>
          <a:xfrm>
            <a:off x="1978948" y="230687"/>
            <a:ext cx="5684698" cy="461665"/>
          </a:xfrm>
          <a:prstGeom prst="rect">
            <a:avLst/>
          </a:prstGeom>
          <a:noFill/>
        </p:spPr>
        <p:txBody>
          <a:bodyPr wrap="none" rtlCol="0">
            <a:spAutoFit/>
          </a:bodyPr>
          <a:lstStyle/>
          <a:p>
            <a:r>
              <a:rPr lang="en-US" sz="2400" b="1" i="1" dirty="0">
                <a:solidFill>
                  <a:srgbClr val="FF0000"/>
                </a:solidFill>
              </a:rPr>
              <a:t>Correlated</a:t>
            </a:r>
            <a:r>
              <a:rPr lang="en-US" sz="2400" b="1" dirty="0">
                <a:solidFill>
                  <a:srgbClr val="FF0000"/>
                </a:solidFill>
              </a:rPr>
              <a:t> theory errors for infinite matter</a:t>
            </a:r>
          </a:p>
        </p:txBody>
      </p:sp>
      <p:pic>
        <p:nvPicPr>
          <p:cNvPr id="2" name="Picture 1">
            <a:extLst>
              <a:ext uri="{FF2B5EF4-FFF2-40B4-BE49-F238E27FC236}">
                <a16:creationId xmlns:a16="http://schemas.microsoft.com/office/drawing/2014/main" id="{AC61E412-663B-314A-B77B-A1803148C9F6}"/>
              </a:ext>
            </a:extLst>
          </p:cNvPr>
          <p:cNvPicPr>
            <a:picLocks noChangeAspect="1"/>
          </p:cNvPicPr>
          <p:nvPr/>
        </p:nvPicPr>
        <p:blipFill>
          <a:blip r:embed="rId3"/>
          <a:stretch>
            <a:fillRect/>
          </a:stretch>
        </p:blipFill>
        <p:spPr>
          <a:xfrm>
            <a:off x="5672666" y="791633"/>
            <a:ext cx="2700867" cy="2582408"/>
          </a:xfrm>
          <a:prstGeom prst="rect">
            <a:avLst/>
          </a:prstGeom>
        </p:spPr>
      </p:pic>
      <p:pic>
        <p:nvPicPr>
          <p:cNvPr id="4" name="Picture 3">
            <a:extLst>
              <a:ext uri="{FF2B5EF4-FFF2-40B4-BE49-F238E27FC236}">
                <a16:creationId xmlns:a16="http://schemas.microsoft.com/office/drawing/2014/main" id="{DC2348E2-40FE-2949-AD74-BA315D60F419}"/>
              </a:ext>
            </a:extLst>
          </p:cNvPr>
          <p:cNvPicPr>
            <a:picLocks noChangeAspect="1"/>
          </p:cNvPicPr>
          <p:nvPr/>
        </p:nvPicPr>
        <p:blipFill>
          <a:blip r:embed="rId4"/>
          <a:stretch>
            <a:fillRect/>
          </a:stretch>
        </p:blipFill>
        <p:spPr>
          <a:xfrm>
            <a:off x="180608" y="704279"/>
            <a:ext cx="5034859" cy="3278513"/>
          </a:xfrm>
          <a:prstGeom prst="rect">
            <a:avLst/>
          </a:prstGeom>
        </p:spPr>
      </p:pic>
      <p:sp>
        <p:nvSpPr>
          <p:cNvPr id="5" name="TextBox 4">
            <a:extLst>
              <a:ext uri="{FF2B5EF4-FFF2-40B4-BE49-F238E27FC236}">
                <a16:creationId xmlns:a16="http://schemas.microsoft.com/office/drawing/2014/main" id="{ECCE4758-4D23-2543-840B-336AB4068ECE}"/>
              </a:ext>
            </a:extLst>
          </p:cNvPr>
          <p:cNvSpPr txBox="1"/>
          <p:nvPr/>
        </p:nvSpPr>
        <p:spPr>
          <a:xfrm>
            <a:off x="999065" y="4033350"/>
            <a:ext cx="7145867" cy="646331"/>
          </a:xfrm>
          <a:prstGeom prst="rect">
            <a:avLst/>
          </a:prstGeom>
          <a:noFill/>
        </p:spPr>
        <p:txBody>
          <a:bodyPr wrap="square" rtlCol="0">
            <a:spAutoFit/>
          </a:bodyPr>
          <a:lstStyle/>
          <a:p>
            <a:pPr algn="ctr"/>
            <a:r>
              <a:rPr lang="en-US" dirty="0">
                <a:solidFill>
                  <a:srgbClr val="FF0000"/>
                </a:solidFill>
              </a:rPr>
              <a:t>What are the constraints on the infinite matter equation of state from microscopic calculations, accounting for correlations? </a:t>
            </a:r>
          </a:p>
        </p:txBody>
      </p:sp>
      <p:sp>
        <p:nvSpPr>
          <p:cNvPr id="6" name="TextBox 5">
            <a:extLst>
              <a:ext uri="{FF2B5EF4-FFF2-40B4-BE49-F238E27FC236}">
                <a16:creationId xmlns:a16="http://schemas.microsoft.com/office/drawing/2014/main" id="{A011F276-9E57-9E49-93A3-87AD57DEFDA2}"/>
              </a:ext>
            </a:extLst>
          </p:cNvPr>
          <p:cNvSpPr txBox="1"/>
          <p:nvPr/>
        </p:nvSpPr>
        <p:spPr>
          <a:xfrm>
            <a:off x="6289552" y="3397894"/>
            <a:ext cx="1374094" cy="369332"/>
          </a:xfrm>
          <a:prstGeom prst="rect">
            <a:avLst/>
          </a:prstGeom>
          <a:noFill/>
        </p:spPr>
        <p:txBody>
          <a:bodyPr wrap="none" rtlCol="0">
            <a:spAutoFit/>
          </a:bodyPr>
          <a:lstStyle/>
          <a:p>
            <a:r>
              <a:rPr lang="en-US" dirty="0">
                <a:solidFill>
                  <a:srgbClr val="FF0000"/>
                </a:solidFill>
              </a:rPr>
              <a:t>Neutron star</a:t>
            </a:r>
          </a:p>
        </p:txBody>
      </p:sp>
      <p:sp>
        <p:nvSpPr>
          <p:cNvPr id="7" name="TextBox 6">
            <a:extLst>
              <a:ext uri="{FF2B5EF4-FFF2-40B4-BE49-F238E27FC236}">
                <a16:creationId xmlns:a16="http://schemas.microsoft.com/office/drawing/2014/main" id="{ADD94656-0A65-FF4A-907A-0D493E532C16}"/>
              </a:ext>
            </a:extLst>
          </p:cNvPr>
          <p:cNvSpPr txBox="1"/>
          <p:nvPr/>
        </p:nvSpPr>
        <p:spPr>
          <a:xfrm>
            <a:off x="312516" y="4649869"/>
            <a:ext cx="8343566" cy="369332"/>
          </a:xfrm>
          <a:prstGeom prst="rect">
            <a:avLst/>
          </a:prstGeom>
          <a:noFill/>
        </p:spPr>
        <p:txBody>
          <a:bodyPr wrap="none" rtlCol="0">
            <a:spAutoFit/>
          </a:bodyPr>
          <a:lstStyle/>
          <a:p>
            <a:r>
              <a:rPr lang="en-US" dirty="0"/>
              <a:t>[Also see </a:t>
            </a:r>
            <a:r>
              <a:rPr lang="en-US" dirty="0" err="1"/>
              <a:t>Drischler</a:t>
            </a:r>
            <a:r>
              <a:rPr lang="en-US" dirty="0"/>
              <a:t> et al. (2017, 2019); Gandolfi et al. (2019), </a:t>
            </a:r>
            <a:r>
              <a:rPr lang="en-US" dirty="0" err="1"/>
              <a:t>Lonardoni</a:t>
            </a:r>
            <a:r>
              <a:rPr lang="en-US" dirty="0"/>
              <a:t> et al. (2019), …]</a:t>
            </a:r>
          </a:p>
        </p:txBody>
      </p:sp>
    </p:spTree>
    <p:extLst>
      <p:ext uri="{BB962C8B-B14F-4D97-AF65-F5344CB8AC3E}">
        <p14:creationId xmlns:p14="http://schemas.microsoft.com/office/powerpoint/2010/main" val="149160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8BBDD5A-8526-2A40-9E23-36B440993D64}"/>
              </a:ext>
            </a:extLst>
          </p:cNvPr>
          <p:cNvPicPr>
            <a:picLocks noChangeAspect="1"/>
          </p:cNvPicPr>
          <p:nvPr/>
        </p:nvPicPr>
        <p:blipFill>
          <a:blip r:embed="rId3"/>
          <a:stretch>
            <a:fillRect/>
          </a:stretch>
        </p:blipFill>
        <p:spPr>
          <a:xfrm>
            <a:off x="6447859" y="419074"/>
            <a:ext cx="2503261" cy="2651760"/>
          </a:xfrm>
          <a:prstGeom prst="rect">
            <a:avLst/>
          </a:prstGeom>
        </p:spPr>
      </p:pic>
      <p:sp>
        <p:nvSpPr>
          <p:cNvPr id="4" name="TextBox 3">
            <a:extLst>
              <a:ext uri="{FF2B5EF4-FFF2-40B4-BE49-F238E27FC236}">
                <a16:creationId xmlns:a16="http://schemas.microsoft.com/office/drawing/2014/main" id="{CBBAEAE9-83C9-2F43-8293-2D10B83DCA1C}"/>
              </a:ext>
            </a:extLst>
          </p:cNvPr>
          <p:cNvSpPr txBox="1"/>
          <p:nvPr/>
        </p:nvSpPr>
        <p:spPr>
          <a:xfrm>
            <a:off x="1754685" y="511936"/>
            <a:ext cx="4763099" cy="369332"/>
          </a:xfrm>
          <a:prstGeom prst="rect">
            <a:avLst/>
          </a:prstGeom>
          <a:noFill/>
        </p:spPr>
        <p:txBody>
          <a:bodyPr wrap="none" rtlCol="0">
            <a:spAutoFit/>
          </a:bodyPr>
          <a:lstStyle/>
          <a:p>
            <a:r>
              <a:rPr lang="en-US" dirty="0">
                <a:solidFill>
                  <a:schemeClr val="accent5">
                    <a:lumMod val="75000"/>
                  </a:schemeClr>
                </a:solidFill>
              </a:rPr>
              <a:t>C. </a:t>
            </a:r>
            <a:r>
              <a:rPr lang="en-US" dirty="0" err="1">
                <a:solidFill>
                  <a:schemeClr val="accent5">
                    <a:lumMod val="75000"/>
                  </a:schemeClr>
                </a:solidFill>
              </a:rPr>
              <a:t>Drischler</a:t>
            </a:r>
            <a:r>
              <a:rPr lang="en-US" dirty="0">
                <a:solidFill>
                  <a:schemeClr val="accent5">
                    <a:lumMod val="75000"/>
                  </a:schemeClr>
                </a:solidFill>
              </a:rPr>
              <a:t>, J. Melendez, </a:t>
            </a:r>
            <a:r>
              <a:rPr lang="en-US" dirty="0" err="1">
                <a:solidFill>
                  <a:schemeClr val="accent5">
                    <a:lumMod val="75000"/>
                  </a:schemeClr>
                </a:solidFill>
              </a:rPr>
              <a:t>rjf</a:t>
            </a:r>
            <a:r>
              <a:rPr lang="en-US" dirty="0">
                <a:solidFill>
                  <a:schemeClr val="accent5">
                    <a:lumMod val="75000"/>
                  </a:schemeClr>
                </a:solidFill>
              </a:rPr>
              <a:t>, D. Phillips (in prep.)</a:t>
            </a:r>
          </a:p>
        </p:txBody>
      </p:sp>
      <p:sp>
        <p:nvSpPr>
          <p:cNvPr id="7" name="TextBox 6">
            <a:extLst>
              <a:ext uri="{FF2B5EF4-FFF2-40B4-BE49-F238E27FC236}">
                <a16:creationId xmlns:a16="http://schemas.microsoft.com/office/drawing/2014/main" id="{E49ED626-08F2-9F44-8FEA-55D17636B617}"/>
              </a:ext>
            </a:extLst>
          </p:cNvPr>
          <p:cNvSpPr txBox="1"/>
          <p:nvPr/>
        </p:nvSpPr>
        <p:spPr>
          <a:xfrm>
            <a:off x="12488" y="851732"/>
            <a:ext cx="4439164" cy="646331"/>
          </a:xfrm>
          <a:prstGeom prst="rect">
            <a:avLst/>
          </a:prstGeom>
          <a:noFill/>
        </p:spPr>
        <p:txBody>
          <a:bodyPr wrap="none" rtlCol="0">
            <a:spAutoFit/>
          </a:bodyPr>
          <a:lstStyle/>
          <a:p>
            <a:pPr algn="ctr"/>
            <a:r>
              <a:rPr lang="en-US" dirty="0"/>
              <a:t>NN: </a:t>
            </a:r>
            <a:r>
              <a:rPr lang="en-US" dirty="0" err="1"/>
              <a:t>Entem-Machleidt-Nosyk</a:t>
            </a:r>
            <a:r>
              <a:rPr lang="en-US" dirty="0"/>
              <a:t>  (450/500 MeV) </a:t>
            </a:r>
            <a:br>
              <a:rPr lang="en-US" dirty="0"/>
            </a:br>
            <a:r>
              <a:rPr lang="en-US" dirty="0"/>
              <a:t>with 3N LECs fitted to saturation</a:t>
            </a:r>
          </a:p>
        </p:txBody>
      </p:sp>
      <p:sp>
        <p:nvSpPr>
          <p:cNvPr id="15" name="TextBox 14">
            <a:extLst>
              <a:ext uri="{FF2B5EF4-FFF2-40B4-BE49-F238E27FC236}">
                <a16:creationId xmlns:a16="http://schemas.microsoft.com/office/drawing/2014/main" id="{5B4B7C52-EF02-E54A-916B-875A5DB6095A}"/>
              </a:ext>
            </a:extLst>
          </p:cNvPr>
          <p:cNvSpPr txBox="1"/>
          <p:nvPr/>
        </p:nvSpPr>
        <p:spPr>
          <a:xfrm>
            <a:off x="1863307" y="125048"/>
            <a:ext cx="5684698" cy="461665"/>
          </a:xfrm>
          <a:prstGeom prst="rect">
            <a:avLst/>
          </a:prstGeom>
          <a:noFill/>
        </p:spPr>
        <p:txBody>
          <a:bodyPr wrap="none" rtlCol="0">
            <a:spAutoFit/>
          </a:bodyPr>
          <a:lstStyle/>
          <a:p>
            <a:r>
              <a:rPr lang="en-US" sz="2400" b="1" i="1" dirty="0">
                <a:solidFill>
                  <a:srgbClr val="FF0000"/>
                </a:solidFill>
              </a:rPr>
              <a:t>Correlated</a:t>
            </a:r>
            <a:r>
              <a:rPr lang="en-US" sz="2400" b="1" dirty="0">
                <a:solidFill>
                  <a:srgbClr val="FF0000"/>
                </a:solidFill>
              </a:rPr>
              <a:t> theory errors for infinite matter</a:t>
            </a:r>
          </a:p>
        </p:txBody>
      </p:sp>
      <p:grpSp>
        <p:nvGrpSpPr>
          <p:cNvPr id="18" name="Group 17">
            <a:extLst>
              <a:ext uri="{FF2B5EF4-FFF2-40B4-BE49-F238E27FC236}">
                <a16:creationId xmlns:a16="http://schemas.microsoft.com/office/drawing/2014/main" id="{06D65053-643C-5740-8CE7-216BAD819787}"/>
              </a:ext>
            </a:extLst>
          </p:cNvPr>
          <p:cNvGrpSpPr>
            <a:grpSpLocks noChangeAspect="1"/>
          </p:cNvGrpSpPr>
          <p:nvPr/>
        </p:nvGrpSpPr>
        <p:grpSpPr>
          <a:xfrm>
            <a:off x="432159" y="1562316"/>
            <a:ext cx="3412971" cy="3427559"/>
            <a:chOff x="977897" y="1312792"/>
            <a:chExt cx="3737793" cy="3753768"/>
          </a:xfrm>
        </p:grpSpPr>
        <p:sp>
          <p:nvSpPr>
            <p:cNvPr id="17" name="Rectangle 16">
              <a:extLst>
                <a:ext uri="{FF2B5EF4-FFF2-40B4-BE49-F238E27FC236}">
                  <a16:creationId xmlns:a16="http://schemas.microsoft.com/office/drawing/2014/main" id="{F7E3EBC9-1670-5E40-9D5A-3A51FB26D66C}"/>
                </a:ext>
              </a:extLst>
            </p:cNvPr>
            <p:cNvSpPr/>
            <p:nvPr/>
          </p:nvSpPr>
          <p:spPr>
            <a:xfrm>
              <a:off x="977897" y="1312792"/>
              <a:ext cx="3737793" cy="3753768"/>
            </a:xfrm>
            <a:prstGeom prst="rect">
              <a:avLst/>
            </a:prstGeom>
            <a:solidFill>
              <a:schemeClr val="bg1">
                <a:lumMod val="95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9780ECC-50E4-3242-8BE5-D76A4D97DCFB}"/>
                </a:ext>
              </a:extLst>
            </p:cNvPr>
            <p:cNvPicPr>
              <a:picLocks noChangeAspect="1"/>
            </p:cNvPicPr>
            <p:nvPr/>
          </p:nvPicPr>
          <p:blipFill>
            <a:blip r:embed="rId4"/>
            <a:stretch>
              <a:fillRect/>
            </a:stretch>
          </p:blipFill>
          <p:spPr>
            <a:xfrm>
              <a:off x="1212993" y="1382704"/>
              <a:ext cx="3238500" cy="3594100"/>
            </a:xfrm>
            <a:prstGeom prst="rect">
              <a:avLst/>
            </a:prstGeom>
          </p:spPr>
        </p:pic>
      </p:grpSp>
      <p:sp>
        <p:nvSpPr>
          <p:cNvPr id="19" name="TextBox 18">
            <a:extLst>
              <a:ext uri="{FF2B5EF4-FFF2-40B4-BE49-F238E27FC236}">
                <a16:creationId xmlns:a16="http://schemas.microsoft.com/office/drawing/2014/main" id="{20AB797F-E5CC-9543-A98E-8CB7348C9C0C}"/>
              </a:ext>
            </a:extLst>
          </p:cNvPr>
          <p:cNvSpPr txBox="1"/>
          <p:nvPr/>
        </p:nvSpPr>
        <p:spPr>
          <a:xfrm>
            <a:off x="881125" y="1952141"/>
            <a:ext cx="2376425" cy="338554"/>
          </a:xfrm>
          <a:prstGeom prst="rect">
            <a:avLst/>
          </a:prstGeom>
          <a:solidFill>
            <a:schemeClr val="bg2">
              <a:lumMod val="90000"/>
            </a:schemeClr>
          </a:solidFill>
          <a:ln w="19050">
            <a:solidFill>
              <a:schemeClr val="tx1"/>
            </a:solidFill>
          </a:ln>
        </p:spPr>
        <p:txBody>
          <a:bodyPr wrap="square" rtlCol="0">
            <a:spAutoFit/>
          </a:bodyPr>
          <a:lstStyle/>
          <a:p>
            <a:r>
              <a:rPr lang="en-US" sz="1600" dirty="0" err="1"/>
              <a:t>Drischler</a:t>
            </a:r>
            <a:r>
              <a:rPr lang="en-US" sz="1600" dirty="0"/>
              <a:t> et al., PRL (2019)</a:t>
            </a:r>
          </a:p>
        </p:txBody>
      </p:sp>
      <p:pic>
        <p:nvPicPr>
          <p:cNvPr id="21" name="Picture 20">
            <a:extLst>
              <a:ext uri="{FF2B5EF4-FFF2-40B4-BE49-F238E27FC236}">
                <a16:creationId xmlns:a16="http://schemas.microsoft.com/office/drawing/2014/main" id="{FE065ACD-DABC-AA4F-BC7F-F6AAF4A8E915}"/>
              </a:ext>
            </a:extLst>
          </p:cNvPr>
          <p:cNvPicPr>
            <a:picLocks noChangeAspect="1"/>
          </p:cNvPicPr>
          <p:nvPr/>
        </p:nvPicPr>
        <p:blipFill>
          <a:blip r:embed="rId5"/>
          <a:stretch>
            <a:fillRect/>
          </a:stretch>
        </p:blipFill>
        <p:spPr>
          <a:xfrm>
            <a:off x="6490724" y="3073900"/>
            <a:ext cx="2477691" cy="2087432"/>
          </a:xfrm>
          <a:prstGeom prst="rect">
            <a:avLst/>
          </a:prstGeom>
        </p:spPr>
      </p:pic>
      <p:sp>
        <p:nvSpPr>
          <p:cNvPr id="24" name="TextBox 23">
            <a:extLst>
              <a:ext uri="{FF2B5EF4-FFF2-40B4-BE49-F238E27FC236}">
                <a16:creationId xmlns:a16="http://schemas.microsoft.com/office/drawing/2014/main" id="{B9CE8325-60D9-B647-A719-A988DB5C733C}"/>
              </a:ext>
            </a:extLst>
          </p:cNvPr>
          <p:cNvSpPr txBox="1"/>
          <p:nvPr/>
        </p:nvSpPr>
        <p:spPr>
          <a:xfrm>
            <a:off x="4018591" y="1505904"/>
            <a:ext cx="2184193" cy="3262432"/>
          </a:xfrm>
          <a:prstGeom prst="rect">
            <a:avLst/>
          </a:prstGeom>
          <a:noFill/>
        </p:spPr>
        <p:txBody>
          <a:bodyPr wrap="square" rtlCol="0">
            <a:spAutoFit/>
          </a:bodyPr>
          <a:lstStyle/>
          <a:p>
            <a:pPr marL="192024" indent="-192024">
              <a:buFont typeface="Arial" panose="020B0604020202020204" pitchFamily="34" charset="0"/>
              <a:buChar char="•"/>
            </a:pPr>
            <a:r>
              <a:rPr lang="en-US" dirty="0"/>
              <a:t>Order-by-order convergence</a:t>
            </a:r>
          </a:p>
          <a:p>
            <a:pPr marL="192024" indent="-192024">
              <a:buFont typeface="Arial" panose="020B0604020202020204" pitchFamily="34" charset="0"/>
              <a:buChar char="•"/>
            </a:pPr>
            <a:r>
              <a:rPr lang="en-US" dirty="0"/>
              <a:t>Error bands grow with density</a:t>
            </a:r>
          </a:p>
          <a:p>
            <a:r>
              <a:rPr lang="en-US" sz="4400" dirty="0"/>
              <a:t>     ⟹</a:t>
            </a:r>
          </a:p>
          <a:p>
            <a:pPr marL="192024" indent="-192024">
              <a:buFont typeface="Arial" panose="020B0604020202020204" pitchFamily="34" charset="0"/>
              <a:buChar char="•"/>
            </a:pPr>
            <a:r>
              <a:rPr lang="en-US" dirty="0"/>
              <a:t>Saturation: correlated ellipse! (Blue is N</a:t>
            </a:r>
            <a:r>
              <a:rPr lang="en-US" baseline="30000" dirty="0"/>
              <a:t>2</a:t>
            </a:r>
            <a:r>
              <a:rPr lang="en-US" dirty="0"/>
              <a:t>LO and red is N</a:t>
            </a:r>
            <a:r>
              <a:rPr lang="en-US" baseline="30000" dirty="0"/>
              <a:t>3</a:t>
            </a:r>
            <a:r>
              <a:rPr lang="en-US" dirty="0"/>
              <a:t>LO.)</a:t>
            </a:r>
          </a:p>
          <a:p>
            <a:r>
              <a:rPr lang="en-US" dirty="0"/>
              <a:t> </a:t>
            </a:r>
          </a:p>
        </p:txBody>
      </p:sp>
    </p:spTree>
    <p:extLst>
      <p:ext uri="{BB962C8B-B14F-4D97-AF65-F5344CB8AC3E}">
        <p14:creationId xmlns:p14="http://schemas.microsoft.com/office/powerpoint/2010/main" val="384714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BAEAE9-83C9-2F43-8293-2D10B83DCA1C}"/>
              </a:ext>
            </a:extLst>
          </p:cNvPr>
          <p:cNvSpPr txBox="1"/>
          <p:nvPr/>
        </p:nvSpPr>
        <p:spPr>
          <a:xfrm>
            <a:off x="2225734" y="516816"/>
            <a:ext cx="6237990" cy="369332"/>
          </a:xfrm>
          <a:prstGeom prst="rect">
            <a:avLst/>
          </a:prstGeom>
          <a:noFill/>
        </p:spPr>
        <p:txBody>
          <a:bodyPr wrap="none" rtlCol="0">
            <a:spAutoFit/>
          </a:bodyPr>
          <a:lstStyle/>
          <a:p>
            <a:r>
              <a:rPr lang="en-US" dirty="0">
                <a:solidFill>
                  <a:schemeClr val="accent5">
                    <a:lumMod val="75000"/>
                  </a:schemeClr>
                </a:solidFill>
              </a:rPr>
              <a:t>Christian </a:t>
            </a:r>
            <a:r>
              <a:rPr lang="en-US" dirty="0" err="1">
                <a:solidFill>
                  <a:schemeClr val="accent5">
                    <a:lumMod val="75000"/>
                  </a:schemeClr>
                </a:solidFill>
              </a:rPr>
              <a:t>Drischler</a:t>
            </a:r>
            <a:r>
              <a:rPr lang="en-US" dirty="0">
                <a:solidFill>
                  <a:schemeClr val="accent5">
                    <a:lumMod val="75000"/>
                  </a:schemeClr>
                </a:solidFill>
              </a:rPr>
              <a:t>, Jordan Melendez, </a:t>
            </a:r>
            <a:r>
              <a:rPr lang="en-US" dirty="0" err="1">
                <a:solidFill>
                  <a:schemeClr val="accent5">
                    <a:lumMod val="75000"/>
                  </a:schemeClr>
                </a:solidFill>
              </a:rPr>
              <a:t>rjf</a:t>
            </a:r>
            <a:r>
              <a:rPr lang="en-US" dirty="0">
                <a:solidFill>
                  <a:schemeClr val="accent5">
                    <a:lumMod val="75000"/>
                  </a:schemeClr>
                </a:solidFill>
              </a:rPr>
              <a:t>, Daniel Phillips (in prep.)</a:t>
            </a:r>
          </a:p>
        </p:txBody>
      </p:sp>
      <p:sp>
        <p:nvSpPr>
          <p:cNvPr id="7" name="TextBox 6">
            <a:extLst>
              <a:ext uri="{FF2B5EF4-FFF2-40B4-BE49-F238E27FC236}">
                <a16:creationId xmlns:a16="http://schemas.microsoft.com/office/drawing/2014/main" id="{E49ED626-08F2-9F44-8FEA-55D17636B617}"/>
              </a:ext>
            </a:extLst>
          </p:cNvPr>
          <p:cNvSpPr txBox="1"/>
          <p:nvPr/>
        </p:nvSpPr>
        <p:spPr>
          <a:xfrm>
            <a:off x="298243" y="943460"/>
            <a:ext cx="8313366" cy="369332"/>
          </a:xfrm>
          <a:prstGeom prst="rect">
            <a:avLst/>
          </a:prstGeom>
          <a:noFill/>
        </p:spPr>
        <p:txBody>
          <a:bodyPr wrap="none" rtlCol="0">
            <a:spAutoFit/>
          </a:bodyPr>
          <a:lstStyle/>
          <a:p>
            <a:r>
              <a:rPr lang="en-US" dirty="0"/>
              <a:t>NN potential: </a:t>
            </a:r>
            <a:r>
              <a:rPr lang="en-US" dirty="0" err="1"/>
              <a:t>Entem-Machleidt-Nosyk</a:t>
            </a:r>
            <a:r>
              <a:rPr lang="en-US" dirty="0"/>
              <a:t> (450/500 MeV) with 3N LECs fitted to saturation</a:t>
            </a:r>
          </a:p>
        </p:txBody>
      </p:sp>
      <p:sp>
        <p:nvSpPr>
          <p:cNvPr id="10" name="TextBox 9">
            <a:extLst>
              <a:ext uri="{FF2B5EF4-FFF2-40B4-BE49-F238E27FC236}">
                <a16:creationId xmlns:a16="http://schemas.microsoft.com/office/drawing/2014/main" id="{8A51A58B-300A-9F4F-83F8-D17316394124}"/>
              </a:ext>
            </a:extLst>
          </p:cNvPr>
          <p:cNvSpPr txBox="1"/>
          <p:nvPr/>
        </p:nvSpPr>
        <p:spPr>
          <a:xfrm>
            <a:off x="249242" y="4697228"/>
            <a:ext cx="6018635" cy="369332"/>
          </a:xfrm>
          <a:prstGeom prst="rect">
            <a:avLst/>
          </a:prstGeom>
          <a:noFill/>
        </p:spPr>
        <p:txBody>
          <a:bodyPr wrap="none" rtlCol="0">
            <a:spAutoFit/>
          </a:bodyPr>
          <a:lstStyle/>
          <a:p>
            <a:r>
              <a:rPr lang="en-US" dirty="0"/>
              <a:t>Model works best with separate treatment of 2N and 3N parts.</a:t>
            </a:r>
          </a:p>
        </p:txBody>
      </p:sp>
      <p:pic>
        <p:nvPicPr>
          <p:cNvPr id="3" name="Picture 2">
            <a:extLst>
              <a:ext uri="{FF2B5EF4-FFF2-40B4-BE49-F238E27FC236}">
                <a16:creationId xmlns:a16="http://schemas.microsoft.com/office/drawing/2014/main" id="{A2B45F6E-1CAE-754B-A1FE-700C965D273C}"/>
              </a:ext>
            </a:extLst>
          </p:cNvPr>
          <p:cNvPicPr>
            <a:picLocks noChangeAspect="1"/>
          </p:cNvPicPr>
          <p:nvPr/>
        </p:nvPicPr>
        <p:blipFill>
          <a:blip r:embed="rId3"/>
          <a:stretch>
            <a:fillRect/>
          </a:stretch>
        </p:blipFill>
        <p:spPr>
          <a:xfrm>
            <a:off x="93785" y="2502161"/>
            <a:ext cx="6196966" cy="2222231"/>
          </a:xfrm>
          <a:prstGeom prst="rect">
            <a:avLst/>
          </a:prstGeom>
        </p:spPr>
      </p:pic>
      <p:pic>
        <p:nvPicPr>
          <p:cNvPr id="5" name="Picture 4">
            <a:extLst>
              <a:ext uri="{FF2B5EF4-FFF2-40B4-BE49-F238E27FC236}">
                <a16:creationId xmlns:a16="http://schemas.microsoft.com/office/drawing/2014/main" id="{C99C7E39-CE2E-E24A-B0DA-DAA16FC6F2E5}"/>
              </a:ext>
            </a:extLst>
          </p:cNvPr>
          <p:cNvPicPr>
            <a:picLocks noChangeAspect="1"/>
          </p:cNvPicPr>
          <p:nvPr/>
        </p:nvPicPr>
        <p:blipFill>
          <a:blip r:embed="rId4"/>
          <a:stretch>
            <a:fillRect/>
          </a:stretch>
        </p:blipFill>
        <p:spPr>
          <a:xfrm>
            <a:off x="6383644" y="1369641"/>
            <a:ext cx="2700203" cy="3270738"/>
          </a:xfrm>
          <a:prstGeom prst="rect">
            <a:avLst/>
          </a:prstGeom>
        </p:spPr>
      </p:pic>
      <p:sp>
        <p:nvSpPr>
          <p:cNvPr id="6" name="TextBox 5">
            <a:extLst>
              <a:ext uri="{FF2B5EF4-FFF2-40B4-BE49-F238E27FC236}">
                <a16:creationId xmlns:a16="http://schemas.microsoft.com/office/drawing/2014/main" id="{BF8D8B82-0BDC-FB45-849F-02EBCA802BA7}"/>
              </a:ext>
            </a:extLst>
          </p:cNvPr>
          <p:cNvSpPr txBox="1"/>
          <p:nvPr/>
        </p:nvSpPr>
        <p:spPr>
          <a:xfrm>
            <a:off x="298243" y="1430216"/>
            <a:ext cx="6146234" cy="923330"/>
          </a:xfrm>
          <a:prstGeom prst="rect">
            <a:avLst/>
          </a:prstGeom>
          <a:noFill/>
        </p:spPr>
        <p:txBody>
          <a:bodyPr wrap="none" rtlCol="0">
            <a:spAutoFit/>
          </a:bodyPr>
          <a:lstStyle/>
          <a:p>
            <a:pPr marL="283464" indent="-283464">
              <a:buFont typeface="+mj-lt"/>
              <a:buAutoNum type="arabicPeriod"/>
            </a:pPr>
            <a:r>
              <a:rPr lang="en-US" dirty="0"/>
              <a:t>Apply many-body perturbation theory at each order in </a:t>
            </a:r>
            <a:r>
              <a:rPr lang="en-US" dirty="0" err="1"/>
              <a:t>χEFT</a:t>
            </a:r>
            <a:r>
              <a:rPr lang="en-US" dirty="0"/>
              <a:t>.</a:t>
            </a:r>
          </a:p>
          <a:p>
            <a:pPr marL="283464" indent="-283464">
              <a:buFont typeface="+mj-lt"/>
              <a:buAutoNum type="arabicPeriod"/>
            </a:pPr>
            <a:r>
              <a:rPr lang="en-US" dirty="0"/>
              <a:t>Learn hyperparameters for GPs from coefficient functions.</a:t>
            </a:r>
          </a:p>
          <a:p>
            <a:pPr marL="283464" indent="-283464">
              <a:buFont typeface="+mj-lt"/>
              <a:buAutoNum type="arabicPeriod"/>
            </a:pPr>
            <a:r>
              <a:rPr lang="en-US" dirty="0"/>
              <a:t>Model checking tests how well the GP model works. </a:t>
            </a:r>
          </a:p>
        </p:txBody>
      </p:sp>
      <p:sp>
        <p:nvSpPr>
          <p:cNvPr id="8" name="TextBox 7">
            <a:extLst>
              <a:ext uri="{FF2B5EF4-FFF2-40B4-BE49-F238E27FC236}">
                <a16:creationId xmlns:a16="http://schemas.microsoft.com/office/drawing/2014/main" id="{9C189E41-FF6E-6A40-94E3-41A00CCF3FD5}"/>
              </a:ext>
            </a:extLst>
          </p:cNvPr>
          <p:cNvSpPr txBox="1"/>
          <p:nvPr/>
        </p:nvSpPr>
        <p:spPr>
          <a:xfrm>
            <a:off x="7009447" y="4558728"/>
            <a:ext cx="1885311" cy="646331"/>
          </a:xfrm>
          <a:prstGeom prst="rect">
            <a:avLst/>
          </a:prstGeom>
          <a:noFill/>
        </p:spPr>
        <p:txBody>
          <a:bodyPr wrap="square" rtlCol="0">
            <a:spAutoFit/>
          </a:bodyPr>
          <a:lstStyle/>
          <a:p>
            <a:pPr algn="ctr"/>
            <a:r>
              <a:rPr lang="en-US" dirty="0"/>
              <a:t>Find posteriors for breakdown scale</a:t>
            </a:r>
          </a:p>
        </p:txBody>
      </p:sp>
      <p:sp>
        <p:nvSpPr>
          <p:cNvPr id="15" name="TextBox 14">
            <a:extLst>
              <a:ext uri="{FF2B5EF4-FFF2-40B4-BE49-F238E27FC236}">
                <a16:creationId xmlns:a16="http://schemas.microsoft.com/office/drawing/2014/main" id="{5B4B7C52-EF02-E54A-916B-875A5DB6095A}"/>
              </a:ext>
            </a:extLst>
          </p:cNvPr>
          <p:cNvSpPr txBox="1"/>
          <p:nvPr/>
        </p:nvSpPr>
        <p:spPr>
          <a:xfrm>
            <a:off x="2049047" y="125048"/>
            <a:ext cx="5684698" cy="461665"/>
          </a:xfrm>
          <a:prstGeom prst="rect">
            <a:avLst/>
          </a:prstGeom>
          <a:noFill/>
        </p:spPr>
        <p:txBody>
          <a:bodyPr wrap="none" rtlCol="0">
            <a:spAutoFit/>
          </a:bodyPr>
          <a:lstStyle/>
          <a:p>
            <a:r>
              <a:rPr lang="en-US" sz="2400" b="1" i="1" dirty="0">
                <a:solidFill>
                  <a:srgbClr val="FF0000"/>
                </a:solidFill>
              </a:rPr>
              <a:t>Correlated</a:t>
            </a:r>
            <a:r>
              <a:rPr lang="en-US" sz="2400" b="1" dirty="0">
                <a:solidFill>
                  <a:srgbClr val="FF0000"/>
                </a:solidFill>
              </a:rPr>
              <a:t> theory errors for infinite matter</a:t>
            </a:r>
          </a:p>
        </p:txBody>
      </p:sp>
      <p:sp>
        <p:nvSpPr>
          <p:cNvPr id="20" name="TextBox 19">
            <a:extLst>
              <a:ext uri="{FF2B5EF4-FFF2-40B4-BE49-F238E27FC236}">
                <a16:creationId xmlns:a16="http://schemas.microsoft.com/office/drawing/2014/main" id="{C9EA6538-C7EC-2F4D-A1A5-E1EEC6F38013}"/>
              </a:ext>
            </a:extLst>
          </p:cNvPr>
          <p:cNvSpPr txBox="1"/>
          <p:nvPr/>
        </p:nvSpPr>
        <p:spPr>
          <a:xfrm>
            <a:off x="3519978" y="4023857"/>
            <a:ext cx="2863666" cy="338554"/>
          </a:xfrm>
          <a:prstGeom prst="rect">
            <a:avLst/>
          </a:prstGeom>
          <a:solidFill>
            <a:schemeClr val="bg2">
              <a:lumMod val="90000"/>
            </a:schemeClr>
          </a:solidFill>
          <a:ln w="19050">
            <a:solidFill>
              <a:schemeClr val="tx1"/>
            </a:solidFill>
          </a:ln>
        </p:spPr>
        <p:txBody>
          <a:bodyPr wrap="square" rtlCol="0">
            <a:spAutoFit/>
          </a:bodyPr>
          <a:lstStyle/>
          <a:p>
            <a:r>
              <a:rPr lang="en-US" sz="1600" dirty="0"/>
              <a:t>See Melendez et al., PRC (2019)</a:t>
            </a:r>
          </a:p>
        </p:txBody>
      </p:sp>
    </p:spTree>
    <p:extLst>
      <p:ext uri="{BB962C8B-B14F-4D97-AF65-F5344CB8AC3E}">
        <p14:creationId xmlns:p14="http://schemas.microsoft.com/office/powerpoint/2010/main" val="153210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6" grpId="0"/>
      <p:bldP spid="8" grpId="0"/>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10E696DF-46E0-E445-9746-769AA57CFB6A}"/>
              </a:ext>
            </a:extLst>
          </p:cNvPr>
          <p:cNvPicPr>
            <a:picLocks noChangeAspect="1"/>
          </p:cNvPicPr>
          <p:nvPr/>
        </p:nvPicPr>
        <p:blipFill>
          <a:blip r:embed="rId3"/>
          <a:stretch>
            <a:fillRect/>
          </a:stretch>
        </p:blipFill>
        <p:spPr>
          <a:xfrm>
            <a:off x="5669280" y="91440"/>
            <a:ext cx="3351112" cy="4937760"/>
          </a:xfrm>
          <a:prstGeom prst="rect">
            <a:avLst/>
          </a:prstGeom>
        </p:spPr>
      </p:pic>
      <p:pic>
        <p:nvPicPr>
          <p:cNvPr id="52" name="Picture 51">
            <a:extLst>
              <a:ext uri="{FF2B5EF4-FFF2-40B4-BE49-F238E27FC236}">
                <a16:creationId xmlns:a16="http://schemas.microsoft.com/office/drawing/2014/main" id="{992EE0AE-FFCA-5642-B182-A9518577F10F}"/>
              </a:ext>
            </a:extLst>
          </p:cNvPr>
          <p:cNvPicPr>
            <a:picLocks noChangeAspect="1"/>
          </p:cNvPicPr>
          <p:nvPr/>
        </p:nvPicPr>
        <p:blipFill>
          <a:blip r:embed="rId4"/>
          <a:stretch>
            <a:fillRect/>
          </a:stretch>
        </p:blipFill>
        <p:spPr>
          <a:xfrm>
            <a:off x="5669280" y="91440"/>
            <a:ext cx="3351112" cy="4937760"/>
          </a:xfrm>
          <a:prstGeom prst="rect">
            <a:avLst/>
          </a:prstGeom>
        </p:spPr>
      </p:pic>
      <p:pic>
        <p:nvPicPr>
          <p:cNvPr id="54" name="Picture 53">
            <a:extLst>
              <a:ext uri="{FF2B5EF4-FFF2-40B4-BE49-F238E27FC236}">
                <a16:creationId xmlns:a16="http://schemas.microsoft.com/office/drawing/2014/main" id="{B2BD4BF5-56E3-1A43-9BC9-FECE5D4FD459}"/>
              </a:ext>
            </a:extLst>
          </p:cNvPr>
          <p:cNvPicPr>
            <a:picLocks noChangeAspect="1"/>
          </p:cNvPicPr>
          <p:nvPr/>
        </p:nvPicPr>
        <p:blipFill>
          <a:blip r:embed="rId5"/>
          <a:stretch>
            <a:fillRect/>
          </a:stretch>
        </p:blipFill>
        <p:spPr>
          <a:xfrm>
            <a:off x="5669280" y="91440"/>
            <a:ext cx="3351112" cy="4937760"/>
          </a:xfrm>
          <a:prstGeom prst="rect">
            <a:avLst/>
          </a:prstGeom>
        </p:spPr>
      </p:pic>
      <p:pic>
        <p:nvPicPr>
          <p:cNvPr id="56" name="Picture 55">
            <a:extLst>
              <a:ext uri="{FF2B5EF4-FFF2-40B4-BE49-F238E27FC236}">
                <a16:creationId xmlns:a16="http://schemas.microsoft.com/office/drawing/2014/main" id="{903BEE60-2C78-F841-878B-144AD8814523}"/>
              </a:ext>
            </a:extLst>
          </p:cNvPr>
          <p:cNvPicPr>
            <a:picLocks noChangeAspect="1"/>
          </p:cNvPicPr>
          <p:nvPr/>
        </p:nvPicPr>
        <p:blipFill>
          <a:blip r:embed="rId6"/>
          <a:stretch>
            <a:fillRect/>
          </a:stretch>
        </p:blipFill>
        <p:spPr>
          <a:xfrm>
            <a:off x="5669280" y="91440"/>
            <a:ext cx="3351112" cy="4937760"/>
          </a:xfrm>
          <a:prstGeom prst="rect">
            <a:avLst/>
          </a:prstGeom>
        </p:spPr>
      </p:pic>
      <p:pic>
        <p:nvPicPr>
          <p:cNvPr id="58" name="Picture 57">
            <a:extLst>
              <a:ext uri="{FF2B5EF4-FFF2-40B4-BE49-F238E27FC236}">
                <a16:creationId xmlns:a16="http://schemas.microsoft.com/office/drawing/2014/main" id="{9C0858CF-5984-FC4F-88DD-EF66B5242573}"/>
              </a:ext>
            </a:extLst>
          </p:cNvPr>
          <p:cNvPicPr>
            <a:picLocks noChangeAspect="1"/>
          </p:cNvPicPr>
          <p:nvPr/>
        </p:nvPicPr>
        <p:blipFill>
          <a:blip r:embed="rId7"/>
          <a:stretch>
            <a:fillRect/>
          </a:stretch>
        </p:blipFill>
        <p:spPr>
          <a:xfrm>
            <a:off x="5669280" y="91440"/>
            <a:ext cx="3351112" cy="4937760"/>
          </a:xfrm>
          <a:prstGeom prst="rect">
            <a:avLst/>
          </a:prstGeom>
        </p:spPr>
      </p:pic>
      <p:pic>
        <p:nvPicPr>
          <p:cNvPr id="60" name="Picture 59">
            <a:extLst>
              <a:ext uri="{FF2B5EF4-FFF2-40B4-BE49-F238E27FC236}">
                <a16:creationId xmlns:a16="http://schemas.microsoft.com/office/drawing/2014/main" id="{F2845D94-3404-D548-ACC1-035825B58228}"/>
              </a:ext>
            </a:extLst>
          </p:cNvPr>
          <p:cNvPicPr>
            <a:picLocks noChangeAspect="1"/>
          </p:cNvPicPr>
          <p:nvPr/>
        </p:nvPicPr>
        <p:blipFill>
          <a:blip r:embed="rId8"/>
          <a:stretch>
            <a:fillRect/>
          </a:stretch>
        </p:blipFill>
        <p:spPr>
          <a:xfrm>
            <a:off x="5669280" y="91440"/>
            <a:ext cx="3351112" cy="4937760"/>
          </a:xfrm>
          <a:prstGeom prst="rect">
            <a:avLst/>
          </a:prstGeom>
        </p:spPr>
      </p:pic>
      <p:pic>
        <p:nvPicPr>
          <p:cNvPr id="62" name="Picture 61">
            <a:extLst>
              <a:ext uri="{FF2B5EF4-FFF2-40B4-BE49-F238E27FC236}">
                <a16:creationId xmlns:a16="http://schemas.microsoft.com/office/drawing/2014/main" id="{11DD1C58-B569-0C41-8225-A3C7D06F9A56}"/>
              </a:ext>
            </a:extLst>
          </p:cNvPr>
          <p:cNvPicPr>
            <a:picLocks noChangeAspect="1"/>
          </p:cNvPicPr>
          <p:nvPr/>
        </p:nvPicPr>
        <p:blipFill>
          <a:blip r:embed="rId9"/>
          <a:stretch>
            <a:fillRect/>
          </a:stretch>
        </p:blipFill>
        <p:spPr>
          <a:xfrm>
            <a:off x="5669280" y="91440"/>
            <a:ext cx="3351112" cy="4937760"/>
          </a:xfrm>
          <a:prstGeom prst="rect">
            <a:avLst/>
          </a:prstGeom>
        </p:spPr>
      </p:pic>
      <p:pic>
        <p:nvPicPr>
          <p:cNvPr id="64" name="Picture 63">
            <a:extLst>
              <a:ext uri="{FF2B5EF4-FFF2-40B4-BE49-F238E27FC236}">
                <a16:creationId xmlns:a16="http://schemas.microsoft.com/office/drawing/2014/main" id="{77F90B8C-0835-5D4E-BA0C-1B286D8C4EC0}"/>
              </a:ext>
            </a:extLst>
          </p:cNvPr>
          <p:cNvPicPr>
            <a:picLocks noChangeAspect="1"/>
          </p:cNvPicPr>
          <p:nvPr/>
        </p:nvPicPr>
        <p:blipFill>
          <a:blip r:embed="rId10"/>
          <a:stretch>
            <a:fillRect/>
          </a:stretch>
        </p:blipFill>
        <p:spPr>
          <a:xfrm>
            <a:off x="5669280" y="91440"/>
            <a:ext cx="3351112" cy="4937760"/>
          </a:xfrm>
          <a:prstGeom prst="rect">
            <a:avLst/>
          </a:prstGeom>
        </p:spPr>
      </p:pic>
      <p:pic>
        <p:nvPicPr>
          <p:cNvPr id="66" name="Picture 65">
            <a:extLst>
              <a:ext uri="{FF2B5EF4-FFF2-40B4-BE49-F238E27FC236}">
                <a16:creationId xmlns:a16="http://schemas.microsoft.com/office/drawing/2014/main" id="{AFDD9E5B-37AE-1645-9219-C3ACD38A21EF}"/>
              </a:ext>
            </a:extLst>
          </p:cNvPr>
          <p:cNvPicPr>
            <a:picLocks noChangeAspect="1"/>
          </p:cNvPicPr>
          <p:nvPr/>
        </p:nvPicPr>
        <p:blipFill>
          <a:blip r:embed="rId11"/>
          <a:stretch>
            <a:fillRect/>
          </a:stretch>
        </p:blipFill>
        <p:spPr>
          <a:xfrm>
            <a:off x="5669280" y="91440"/>
            <a:ext cx="3344906" cy="4928616"/>
          </a:xfrm>
          <a:prstGeom prst="rect">
            <a:avLst/>
          </a:prstGeom>
        </p:spPr>
      </p:pic>
      <p:pic>
        <p:nvPicPr>
          <p:cNvPr id="68" name="Picture 67">
            <a:extLst>
              <a:ext uri="{FF2B5EF4-FFF2-40B4-BE49-F238E27FC236}">
                <a16:creationId xmlns:a16="http://schemas.microsoft.com/office/drawing/2014/main" id="{E501C942-5FDB-0643-8DDF-6D3B6D2D9CC8}"/>
              </a:ext>
            </a:extLst>
          </p:cNvPr>
          <p:cNvPicPr>
            <a:picLocks noChangeAspect="1"/>
          </p:cNvPicPr>
          <p:nvPr/>
        </p:nvPicPr>
        <p:blipFill>
          <a:blip r:embed="rId12"/>
          <a:stretch>
            <a:fillRect/>
          </a:stretch>
        </p:blipFill>
        <p:spPr>
          <a:xfrm>
            <a:off x="5669280" y="91440"/>
            <a:ext cx="3344906" cy="4928616"/>
          </a:xfrm>
          <a:prstGeom prst="rect">
            <a:avLst/>
          </a:prstGeom>
        </p:spPr>
      </p:pic>
      <p:pic>
        <p:nvPicPr>
          <p:cNvPr id="70" name="Picture 69">
            <a:extLst>
              <a:ext uri="{FF2B5EF4-FFF2-40B4-BE49-F238E27FC236}">
                <a16:creationId xmlns:a16="http://schemas.microsoft.com/office/drawing/2014/main" id="{F3E7EC14-7129-EA48-A9F7-6B9C7C40CE5A}"/>
              </a:ext>
            </a:extLst>
          </p:cNvPr>
          <p:cNvPicPr>
            <a:picLocks noChangeAspect="1"/>
          </p:cNvPicPr>
          <p:nvPr/>
        </p:nvPicPr>
        <p:blipFill>
          <a:blip r:embed="rId13"/>
          <a:stretch>
            <a:fillRect/>
          </a:stretch>
        </p:blipFill>
        <p:spPr>
          <a:xfrm>
            <a:off x="5669280" y="91440"/>
            <a:ext cx="3344906" cy="4928616"/>
          </a:xfrm>
          <a:prstGeom prst="rect">
            <a:avLst/>
          </a:prstGeom>
        </p:spPr>
      </p:pic>
      <p:pic>
        <p:nvPicPr>
          <p:cNvPr id="72" name="Picture 71">
            <a:extLst>
              <a:ext uri="{FF2B5EF4-FFF2-40B4-BE49-F238E27FC236}">
                <a16:creationId xmlns:a16="http://schemas.microsoft.com/office/drawing/2014/main" id="{AFEAFA1F-409C-3249-9D12-FC5D6931B572}"/>
              </a:ext>
            </a:extLst>
          </p:cNvPr>
          <p:cNvPicPr>
            <a:picLocks noChangeAspect="1"/>
          </p:cNvPicPr>
          <p:nvPr/>
        </p:nvPicPr>
        <p:blipFill>
          <a:blip r:embed="rId14"/>
          <a:stretch>
            <a:fillRect/>
          </a:stretch>
        </p:blipFill>
        <p:spPr>
          <a:xfrm>
            <a:off x="5669280" y="91440"/>
            <a:ext cx="3346704" cy="4931265"/>
          </a:xfrm>
          <a:prstGeom prst="rect">
            <a:avLst/>
          </a:prstGeom>
        </p:spPr>
      </p:pic>
      <p:sp>
        <p:nvSpPr>
          <p:cNvPr id="3" name="TextBox 2">
            <a:extLst>
              <a:ext uri="{FF2B5EF4-FFF2-40B4-BE49-F238E27FC236}">
                <a16:creationId xmlns:a16="http://schemas.microsoft.com/office/drawing/2014/main" id="{CF4FAE4B-ACE8-CB4F-A8BF-DEEAF550E619}"/>
              </a:ext>
            </a:extLst>
          </p:cNvPr>
          <p:cNvSpPr txBox="1"/>
          <p:nvPr/>
        </p:nvSpPr>
        <p:spPr>
          <a:xfrm>
            <a:off x="140949" y="84945"/>
            <a:ext cx="5728235" cy="461665"/>
          </a:xfrm>
          <a:prstGeom prst="rect">
            <a:avLst/>
          </a:prstGeom>
          <a:noFill/>
        </p:spPr>
        <p:txBody>
          <a:bodyPr wrap="none" rtlCol="0">
            <a:spAutoFit/>
          </a:bodyPr>
          <a:lstStyle/>
          <a:p>
            <a:r>
              <a:rPr lang="en-US" sz="2400" b="1" dirty="0">
                <a:solidFill>
                  <a:srgbClr val="FF0000"/>
                </a:solidFill>
              </a:rPr>
              <a:t>Correlated theory errors for EOS properties</a:t>
            </a:r>
          </a:p>
        </p:txBody>
      </p:sp>
      <p:sp>
        <p:nvSpPr>
          <p:cNvPr id="21" name="TextBox 20">
            <a:extLst>
              <a:ext uri="{FF2B5EF4-FFF2-40B4-BE49-F238E27FC236}">
                <a16:creationId xmlns:a16="http://schemas.microsoft.com/office/drawing/2014/main" id="{5C59D570-D561-FE44-ADAD-073DE754A5D6}"/>
              </a:ext>
            </a:extLst>
          </p:cNvPr>
          <p:cNvSpPr txBox="1"/>
          <p:nvPr/>
        </p:nvSpPr>
        <p:spPr>
          <a:xfrm>
            <a:off x="3851985" y="546610"/>
            <a:ext cx="1822935" cy="646331"/>
          </a:xfrm>
          <a:prstGeom prst="rect">
            <a:avLst/>
          </a:prstGeom>
          <a:noFill/>
        </p:spPr>
        <p:txBody>
          <a:bodyPr wrap="none" rtlCol="0">
            <a:spAutoFit/>
          </a:bodyPr>
          <a:lstStyle/>
          <a:p>
            <a:pPr algn="ctr"/>
            <a:r>
              <a:rPr lang="en-US" dirty="0">
                <a:solidFill>
                  <a:schemeClr val="accent5">
                    <a:lumMod val="75000"/>
                  </a:schemeClr>
                </a:solidFill>
              </a:rPr>
              <a:t>C. </a:t>
            </a:r>
            <a:r>
              <a:rPr lang="en-US" dirty="0" err="1">
                <a:solidFill>
                  <a:schemeClr val="accent5">
                    <a:lumMod val="75000"/>
                  </a:schemeClr>
                </a:solidFill>
              </a:rPr>
              <a:t>Drischler</a:t>
            </a:r>
            <a:r>
              <a:rPr lang="en-US" dirty="0">
                <a:solidFill>
                  <a:schemeClr val="accent5">
                    <a:lumMod val="75000"/>
                  </a:schemeClr>
                </a:solidFill>
              </a:rPr>
              <a:t> et al. </a:t>
            </a:r>
            <a:br>
              <a:rPr lang="en-US" dirty="0">
                <a:solidFill>
                  <a:schemeClr val="accent5">
                    <a:lumMod val="75000"/>
                  </a:schemeClr>
                </a:solidFill>
              </a:rPr>
            </a:br>
            <a:r>
              <a:rPr lang="en-US" dirty="0">
                <a:solidFill>
                  <a:schemeClr val="accent5">
                    <a:lumMod val="75000"/>
                  </a:schemeClr>
                </a:solidFill>
              </a:rPr>
              <a:t>(in prep.)</a:t>
            </a:r>
          </a:p>
        </p:txBody>
      </p:sp>
      <p:pic>
        <p:nvPicPr>
          <p:cNvPr id="2" name="Picture 1">
            <a:extLst>
              <a:ext uri="{FF2B5EF4-FFF2-40B4-BE49-F238E27FC236}">
                <a16:creationId xmlns:a16="http://schemas.microsoft.com/office/drawing/2014/main" id="{921F8959-8CBD-D845-A54D-9FF46E09E443}"/>
              </a:ext>
            </a:extLst>
          </p:cNvPr>
          <p:cNvPicPr>
            <a:picLocks noChangeAspect="1"/>
          </p:cNvPicPr>
          <p:nvPr/>
        </p:nvPicPr>
        <p:blipFill>
          <a:blip r:embed="rId15"/>
          <a:stretch>
            <a:fillRect/>
          </a:stretch>
        </p:blipFill>
        <p:spPr>
          <a:xfrm>
            <a:off x="5669280" y="91440"/>
            <a:ext cx="3364992" cy="4944478"/>
          </a:xfrm>
          <a:prstGeom prst="rect">
            <a:avLst/>
          </a:prstGeom>
        </p:spPr>
      </p:pic>
      <p:pic>
        <p:nvPicPr>
          <p:cNvPr id="8" name="Picture 7">
            <a:extLst>
              <a:ext uri="{FF2B5EF4-FFF2-40B4-BE49-F238E27FC236}">
                <a16:creationId xmlns:a16="http://schemas.microsoft.com/office/drawing/2014/main" id="{5F0B3D7C-FEB2-B449-B3AB-0DC7F1EC11C2}"/>
              </a:ext>
            </a:extLst>
          </p:cNvPr>
          <p:cNvPicPr>
            <a:picLocks noChangeAspect="1"/>
          </p:cNvPicPr>
          <p:nvPr/>
        </p:nvPicPr>
        <p:blipFill>
          <a:blip r:embed="rId16"/>
          <a:stretch>
            <a:fillRect/>
          </a:stretch>
        </p:blipFill>
        <p:spPr>
          <a:xfrm>
            <a:off x="123609" y="623002"/>
            <a:ext cx="3734016" cy="4389374"/>
          </a:xfrm>
          <a:prstGeom prst="rect">
            <a:avLst/>
          </a:prstGeom>
        </p:spPr>
      </p:pic>
      <p:sp>
        <p:nvSpPr>
          <p:cNvPr id="9" name="TextBox 8">
            <a:extLst>
              <a:ext uri="{FF2B5EF4-FFF2-40B4-BE49-F238E27FC236}">
                <a16:creationId xmlns:a16="http://schemas.microsoft.com/office/drawing/2014/main" id="{418466D1-36E9-CF47-B0C8-E6AB8A2FE196}"/>
              </a:ext>
            </a:extLst>
          </p:cNvPr>
          <p:cNvSpPr txBox="1"/>
          <p:nvPr/>
        </p:nvSpPr>
        <p:spPr>
          <a:xfrm>
            <a:off x="3904606" y="1486544"/>
            <a:ext cx="1936001" cy="2308324"/>
          </a:xfrm>
          <a:prstGeom prst="rect">
            <a:avLst/>
          </a:prstGeom>
          <a:noFill/>
        </p:spPr>
        <p:txBody>
          <a:bodyPr wrap="square" rtlCol="0">
            <a:spAutoFit/>
          </a:bodyPr>
          <a:lstStyle/>
          <a:p>
            <a:r>
              <a:rPr lang="en-US" dirty="0"/>
              <a:t>Correlated GP treatment gives better estimates for truncation errors and clean propagation of uncertainties to derived quantities.</a:t>
            </a:r>
          </a:p>
        </p:txBody>
      </p:sp>
      <p:sp>
        <p:nvSpPr>
          <p:cNvPr id="10" name="TextBox 9">
            <a:extLst>
              <a:ext uri="{FF2B5EF4-FFF2-40B4-BE49-F238E27FC236}">
                <a16:creationId xmlns:a16="http://schemas.microsoft.com/office/drawing/2014/main" id="{4C3596C5-52D0-7D42-A3AF-7972DB1AC544}"/>
              </a:ext>
            </a:extLst>
          </p:cNvPr>
          <p:cNvSpPr txBox="1"/>
          <p:nvPr/>
        </p:nvSpPr>
        <p:spPr>
          <a:xfrm>
            <a:off x="6149714" y="540962"/>
            <a:ext cx="1531125" cy="307777"/>
          </a:xfrm>
          <a:prstGeom prst="rect">
            <a:avLst/>
          </a:prstGeom>
          <a:noFill/>
        </p:spPr>
        <p:txBody>
          <a:bodyPr wrap="none" rtlCol="0">
            <a:spAutoFit/>
          </a:bodyPr>
          <a:lstStyle/>
          <a:p>
            <a:r>
              <a:rPr lang="en-US" sz="1400" dirty="0"/>
              <a:t>at 0.17 ± 0.01 fm</a:t>
            </a:r>
            <a:r>
              <a:rPr lang="en-US" sz="1400" baseline="30000" dirty="0"/>
              <a:t>3</a:t>
            </a:r>
            <a:endParaRPr lang="en-US" sz="1400" dirty="0"/>
          </a:p>
        </p:txBody>
      </p:sp>
    </p:spTree>
    <p:extLst>
      <p:ext uri="{BB962C8B-B14F-4D97-AF65-F5344CB8AC3E}">
        <p14:creationId xmlns:p14="http://schemas.microsoft.com/office/powerpoint/2010/main" val="83913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BA3C771-37C6-2B48-8AC5-00F9856836B3}"/>
              </a:ext>
            </a:extLst>
          </p:cNvPr>
          <p:cNvSpPr txBox="1"/>
          <p:nvPr/>
        </p:nvSpPr>
        <p:spPr>
          <a:xfrm>
            <a:off x="190676" y="937177"/>
            <a:ext cx="6829242" cy="400110"/>
          </a:xfrm>
          <a:prstGeom prst="rect">
            <a:avLst/>
          </a:prstGeom>
          <a:noFill/>
        </p:spPr>
        <p:txBody>
          <a:bodyPr wrap="none" rtlCol="0">
            <a:spAutoFit/>
          </a:bodyPr>
          <a:lstStyle/>
          <a:p>
            <a:r>
              <a:rPr lang="en-US" sz="2000" b="1" dirty="0">
                <a:solidFill>
                  <a:srgbClr val="FF0000"/>
                </a:solidFill>
              </a:rPr>
              <a:t>Nucleon polarizabilities from Compton scattering with </a:t>
            </a:r>
            <a:r>
              <a:rPr lang="en-US" sz="2000" b="1" dirty="0" err="1">
                <a:solidFill>
                  <a:srgbClr val="FF0000"/>
                </a:solidFill>
              </a:rPr>
              <a:t>ChiEFT</a:t>
            </a:r>
            <a:endParaRPr lang="en-US" sz="2000" b="1" dirty="0">
              <a:solidFill>
                <a:srgbClr val="FF0000"/>
              </a:solidFill>
            </a:endParaRPr>
          </a:p>
        </p:txBody>
      </p:sp>
      <p:pic>
        <p:nvPicPr>
          <p:cNvPr id="3" name="Picture 2">
            <a:extLst>
              <a:ext uri="{FF2B5EF4-FFF2-40B4-BE49-F238E27FC236}">
                <a16:creationId xmlns:a16="http://schemas.microsoft.com/office/drawing/2014/main" id="{AEF53778-472D-F64F-8EFD-F03A8518D411}"/>
              </a:ext>
            </a:extLst>
          </p:cNvPr>
          <p:cNvPicPr>
            <a:picLocks noChangeAspect="1"/>
          </p:cNvPicPr>
          <p:nvPr/>
        </p:nvPicPr>
        <p:blipFill>
          <a:blip r:embed="rId3"/>
          <a:stretch>
            <a:fillRect/>
          </a:stretch>
        </p:blipFill>
        <p:spPr>
          <a:xfrm>
            <a:off x="3547430" y="1860159"/>
            <a:ext cx="3051743" cy="1568767"/>
          </a:xfrm>
          <a:prstGeom prst="rect">
            <a:avLst/>
          </a:prstGeom>
        </p:spPr>
      </p:pic>
      <p:sp>
        <p:nvSpPr>
          <p:cNvPr id="4" name="TextBox 3">
            <a:extLst>
              <a:ext uri="{FF2B5EF4-FFF2-40B4-BE49-F238E27FC236}">
                <a16:creationId xmlns:a16="http://schemas.microsoft.com/office/drawing/2014/main" id="{1CE4A87F-4353-7B45-AC6E-A94A631DF78F}"/>
              </a:ext>
            </a:extLst>
          </p:cNvPr>
          <p:cNvSpPr txBox="1"/>
          <p:nvPr/>
        </p:nvSpPr>
        <p:spPr>
          <a:xfrm>
            <a:off x="337310" y="1290009"/>
            <a:ext cx="5939383" cy="338554"/>
          </a:xfrm>
          <a:prstGeom prst="rect">
            <a:avLst/>
          </a:prstGeom>
          <a:noFill/>
        </p:spPr>
        <p:txBody>
          <a:bodyPr wrap="none" rtlCol="0">
            <a:spAutoFit/>
          </a:bodyPr>
          <a:lstStyle/>
          <a:p>
            <a:r>
              <a:rPr lang="en-US" sz="1600" dirty="0"/>
              <a:t>[Harald </a:t>
            </a:r>
            <a:r>
              <a:rPr lang="en-US" sz="1600" dirty="0" err="1"/>
              <a:t>Griesshammer</a:t>
            </a:r>
            <a:r>
              <a:rPr lang="en-US" sz="1600" dirty="0"/>
              <a:t>, Judith McGovern, Daniel Phillips, EPJA (2018)]</a:t>
            </a:r>
          </a:p>
        </p:txBody>
      </p:sp>
      <p:pic>
        <p:nvPicPr>
          <p:cNvPr id="17" name="Picture 16">
            <a:extLst>
              <a:ext uri="{FF2B5EF4-FFF2-40B4-BE49-F238E27FC236}">
                <a16:creationId xmlns:a16="http://schemas.microsoft.com/office/drawing/2014/main" id="{2617215D-C991-DD43-B965-D8CCAA5C97EF}"/>
              </a:ext>
            </a:extLst>
          </p:cNvPr>
          <p:cNvPicPr>
            <a:picLocks noChangeAspect="1"/>
          </p:cNvPicPr>
          <p:nvPr/>
        </p:nvPicPr>
        <p:blipFill>
          <a:blip r:embed="rId4"/>
          <a:stretch>
            <a:fillRect/>
          </a:stretch>
        </p:blipFill>
        <p:spPr>
          <a:xfrm>
            <a:off x="234475" y="3690619"/>
            <a:ext cx="6400800" cy="780231"/>
          </a:xfrm>
          <a:prstGeom prst="rect">
            <a:avLst/>
          </a:prstGeom>
        </p:spPr>
      </p:pic>
      <p:grpSp>
        <p:nvGrpSpPr>
          <p:cNvPr id="29" name="Group 28">
            <a:extLst>
              <a:ext uri="{FF2B5EF4-FFF2-40B4-BE49-F238E27FC236}">
                <a16:creationId xmlns:a16="http://schemas.microsoft.com/office/drawing/2014/main" id="{15D34EE7-D464-2541-8591-CED889C94C35}"/>
              </a:ext>
            </a:extLst>
          </p:cNvPr>
          <p:cNvGrpSpPr/>
          <p:nvPr/>
        </p:nvGrpSpPr>
        <p:grpSpPr>
          <a:xfrm>
            <a:off x="6809507" y="1256267"/>
            <a:ext cx="2235119" cy="3822917"/>
            <a:chOff x="6636511" y="1268624"/>
            <a:chExt cx="2235119" cy="3822917"/>
          </a:xfrm>
        </p:grpSpPr>
        <p:pic>
          <p:nvPicPr>
            <p:cNvPr id="26" name="Picture 25">
              <a:extLst>
                <a:ext uri="{FF2B5EF4-FFF2-40B4-BE49-F238E27FC236}">
                  <a16:creationId xmlns:a16="http://schemas.microsoft.com/office/drawing/2014/main" id="{CD14EA62-BB8C-E543-950A-0013CE6D5E78}"/>
                </a:ext>
              </a:extLst>
            </p:cNvPr>
            <p:cNvPicPr>
              <a:picLocks noChangeAspect="1"/>
            </p:cNvPicPr>
            <p:nvPr/>
          </p:nvPicPr>
          <p:blipFill>
            <a:blip r:embed="rId5"/>
            <a:stretch>
              <a:fillRect/>
            </a:stretch>
          </p:blipFill>
          <p:spPr>
            <a:xfrm>
              <a:off x="6774642" y="1268624"/>
              <a:ext cx="1965649" cy="3657600"/>
            </a:xfrm>
            <a:prstGeom prst="rect">
              <a:avLst/>
            </a:prstGeom>
          </p:spPr>
        </p:pic>
        <p:pic>
          <p:nvPicPr>
            <p:cNvPr id="27" name="Picture 26">
              <a:extLst>
                <a:ext uri="{FF2B5EF4-FFF2-40B4-BE49-F238E27FC236}">
                  <a16:creationId xmlns:a16="http://schemas.microsoft.com/office/drawing/2014/main" id="{15CDBC66-D4A8-764D-98A1-D8548B4A1173}"/>
                </a:ext>
              </a:extLst>
            </p:cNvPr>
            <p:cNvPicPr>
              <a:picLocks noChangeAspect="1"/>
            </p:cNvPicPr>
            <p:nvPr/>
          </p:nvPicPr>
          <p:blipFill>
            <a:blip r:embed="rId6"/>
            <a:stretch>
              <a:fillRect/>
            </a:stretch>
          </p:blipFill>
          <p:spPr>
            <a:xfrm>
              <a:off x="6890430" y="4901041"/>
              <a:ext cx="1981200" cy="190500"/>
            </a:xfrm>
            <a:prstGeom prst="rect">
              <a:avLst/>
            </a:prstGeom>
          </p:spPr>
        </p:pic>
        <p:pic>
          <p:nvPicPr>
            <p:cNvPr id="28" name="Picture 27">
              <a:extLst>
                <a:ext uri="{FF2B5EF4-FFF2-40B4-BE49-F238E27FC236}">
                  <a16:creationId xmlns:a16="http://schemas.microsoft.com/office/drawing/2014/main" id="{1B79074C-CB5F-3D42-978B-8B02477BD34F}"/>
                </a:ext>
              </a:extLst>
            </p:cNvPr>
            <p:cNvPicPr>
              <a:picLocks noChangeAspect="1"/>
            </p:cNvPicPr>
            <p:nvPr/>
          </p:nvPicPr>
          <p:blipFill>
            <a:blip r:embed="rId7"/>
            <a:stretch>
              <a:fillRect/>
            </a:stretch>
          </p:blipFill>
          <p:spPr>
            <a:xfrm>
              <a:off x="6636511" y="2104394"/>
              <a:ext cx="177800" cy="2006600"/>
            </a:xfrm>
            <a:prstGeom prst="rect">
              <a:avLst/>
            </a:prstGeom>
          </p:spPr>
        </p:pic>
      </p:grpSp>
      <p:sp>
        <p:nvSpPr>
          <p:cNvPr id="30" name="TextBox 29">
            <a:extLst>
              <a:ext uri="{FF2B5EF4-FFF2-40B4-BE49-F238E27FC236}">
                <a16:creationId xmlns:a16="http://schemas.microsoft.com/office/drawing/2014/main" id="{58CD3366-95D0-5347-965E-E7321BCD92BE}"/>
              </a:ext>
            </a:extLst>
          </p:cNvPr>
          <p:cNvSpPr txBox="1"/>
          <p:nvPr/>
        </p:nvSpPr>
        <p:spPr>
          <a:xfrm>
            <a:off x="81138" y="1749684"/>
            <a:ext cx="3410181" cy="1754326"/>
          </a:xfrm>
          <a:prstGeom prst="rect">
            <a:avLst/>
          </a:prstGeom>
          <a:noFill/>
        </p:spPr>
        <p:txBody>
          <a:bodyPr wrap="square" rtlCol="0">
            <a:spAutoFit/>
          </a:bodyPr>
          <a:lstStyle/>
          <a:p>
            <a:pPr marL="194310" indent="-194310">
              <a:buFont typeface="Arial" panose="020B0604020202020204" pitchFamily="34" charset="0"/>
              <a:buChar char="•"/>
            </a:pPr>
            <a:r>
              <a:rPr lang="en-US" dirty="0"/>
              <a:t>How do constituents of the nucleon react to external fields?</a:t>
            </a:r>
          </a:p>
          <a:p>
            <a:pPr marL="194310" indent="-194310">
              <a:buFont typeface="Arial" panose="020B0604020202020204" pitchFamily="34" charset="0"/>
              <a:buChar char="•"/>
            </a:pPr>
            <a:r>
              <a:rPr lang="en-US" dirty="0"/>
              <a:t>How to reliably extract </a:t>
            </a:r>
            <a:r>
              <a:rPr lang="en-US" dirty="0">
                <a:solidFill>
                  <a:srgbClr val="FF0000"/>
                </a:solidFill>
              </a:rPr>
              <a:t>proton</a:t>
            </a:r>
            <a:r>
              <a:rPr lang="en-US" dirty="0"/>
              <a:t>, </a:t>
            </a:r>
            <a:r>
              <a:rPr lang="en-US" dirty="0">
                <a:solidFill>
                  <a:srgbClr val="FF0000"/>
                </a:solidFill>
              </a:rPr>
              <a:t>neutron, spin polarizabilities</a:t>
            </a:r>
            <a:r>
              <a:rPr lang="en-US" dirty="0"/>
              <a:t>?</a:t>
            </a:r>
          </a:p>
          <a:p>
            <a:pPr marL="194310" indent="-194310">
              <a:buFont typeface="Arial" panose="020B0604020202020204" pitchFamily="34" charset="0"/>
              <a:buChar char="•"/>
            </a:pPr>
            <a:r>
              <a:rPr lang="en-US" dirty="0"/>
              <a:t>How to plan effective experiments and test theory? </a:t>
            </a:r>
          </a:p>
        </p:txBody>
      </p:sp>
      <p:sp>
        <p:nvSpPr>
          <p:cNvPr id="32" name="TextBox 31">
            <a:extLst>
              <a:ext uri="{FF2B5EF4-FFF2-40B4-BE49-F238E27FC236}">
                <a16:creationId xmlns:a16="http://schemas.microsoft.com/office/drawing/2014/main" id="{7F997003-D235-7443-B4A5-A3003428DCF7}"/>
              </a:ext>
            </a:extLst>
          </p:cNvPr>
          <p:cNvSpPr txBox="1"/>
          <p:nvPr/>
        </p:nvSpPr>
        <p:spPr>
          <a:xfrm>
            <a:off x="234475" y="4585055"/>
            <a:ext cx="6577442" cy="369332"/>
          </a:xfrm>
          <a:prstGeom prst="rect">
            <a:avLst/>
          </a:prstGeom>
          <a:noFill/>
        </p:spPr>
        <p:txBody>
          <a:bodyPr wrap="none" rtlCol="0">
            <a:spAutoFit/>
          </a:bodyPr>
          <a:lstStyle/>
          <a:p>
            <a:r>
              <a:rPr lang="en-US" dirty="0">
                <a:solidFill>
                  <a:srgbClr val="FF0000"/>
                </a:solidFill>
              </a:rPr>
              <a:t>Experiments: HI𝛾S; A2@MAMI → tension with </a:t>
            </a:r>
            <a:r>
              <a:rPr lang="en-US" dirty="0" err="1">
                <a:solidFill>
                  <a:srgbClr val="FF0000"/>
                </a:solidFill>
              </a:rPr>
              <a:t>ChiEFT</a:t>
            </a:r>
            <a:r>
              <a:rPr lang="en-US" dirty="0">
                <a:solidFill>
                  <a:srgbClr val="FF0000"/>
                </a:solidFill>
              </a:rPr>
              <a:t> valid range </a:t>
            </a:r>
          </a:p>
        </p:txBody>
      </p:sp>
      <p:sp>
        <p:nvSpPr>
          <p:cNvPr id="31" name="TextBox 30">
            <a:extLst>
              <a:ext uri="{FF2B5EF4-FFF2-40B4-BE49-F238E27FC236}">
                <a16:creationId xmlns:a16="http://schemas.microsoft.com/office/drawing/2014/main" id="{A1ED5430-047A-574F-986C-D1876E58D91A}"/>
              </a:ext>
            </a:extLst>
          </p:cNvPr>
          <p:cNvSpPr txBox="1"/>
          <p:nvPr/>
        </p:nvSpPr>
        <p:spPr>
          <a:xfrm>
            <a:off x="2468057" y="104226"/>
            <a:ext cx="4519250" cy="461665"/>
          </a:xfrm>
          <a:prstGeom prst="rect">
            <a:avLst/>
          </a:prstGeom>
          <a:noFill/>
        </p:spPr>
        <p:txBody>
          <a:bodyPr wrap="none" rtlCol="0">
            <a:spAutoFit/>
          </a:bodyPr>
          <a:lstStyle/>
          <a:p>
            <a:r>
              <a:rPr lang="en-US" sz="2400" b="1" dirty="0">
                <a:solidFill>
                  <a:srgbClr val="FF0000"/>
                </a:solidFill>
              </a:rPr>
              <a:t>Experimental design: A case study</a:t>
            </a:r>
          </a:p>
        </p:txBody>
      </p:sp>
      <p:sp>
        <p:nvSpPr>
          <p:cNvPr id="2" name="TextBox 1">
            <a:extLst>
              <a:ext uri="{FF2B5EF4-FFF2-40B4-BE49-F238E27FC236}">
                <a16:creationId xmlns:a16="http://schemas.microsoft.com/office/drawing/2014/main" id="{A5E8E133-4463-824C-8F3C-7A2A84063F95}"/>
              </a:ext>
            </a:extLst>
          </p:cNvPr>
          <p:cNvSpPr txBox="1"/>
          <p:nvPr/>
        </p:nvSpPr>
        <p:spPr>
          <a:xfrm>
            <a:off x="1501318" y="476421"/>
            <a:ext cx="6452728" cy="400110"/>
          </a:xfrm>
          <a:prstGeom prst="rect">
            <a:avLst/>
          </a:prstGeom>
          <a:noFill/>
        </p:spPr>
        <p:txBody>
          <a:bodyPr wrap="none" rtlCol="0">
            <a:spAutoFit/>
          </a:bodyPr>
          <a:lstStyle/>
          <a:p>
            <a:r>
              <a:rPr lang="en-US" sz="2000" dirty="0"/>
              <a:t>Maximize benefits – minimize cost (time, money, workforce)</a:t>
            </a:r>
          </a:p>
        </p:txBody>
      </p:sp>
    </p:spTree>
    <p:extLst>
      <p:ext uri="{BB962C8B-B14F-4D97-AF65-F5344CB8AC3E}">
        <p14:creationId xmlns:p14="http://schemas.microsoft.com/office/powerpoint/2010/main" val="74691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 grpId="0"/>
      <p:bldP spid="30" grpId="0"/>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3421B7-F1AE-B540-83F2-1AECF4324197}"/>
              </a:ext>
            </a:extLst>
          </p:cNvPr>
          <p:cNvPicPr>
            <a:picLocks noChangeAspect="1"/>
          </p:cNvPicPr>
          <p:nvPr/>
        </p:nvPicPr>
        <p:blipFill>
          <a:blip r:embed="rId3"/>
          <a:stretch>
            <a:fillRect/>
          </a:stretch>
        </p:blipFill>
        <p:spPr>
          <a:xfrm>
            <a:off x="5293360" y="1243976"/>
            <a:ext cx="3850640" cy="3677046"/>
          </a:xfrm>
          <a:prstGeom prst="rect">
            <a:avLst/>
          </a:prstGeom>
        </p:spPr>
      </p:pic>
      <p:sp>
        <p:nvSpPr>
          <p:cNvPr id="2" name="TextBox 1">
            <a:extLst>
              <a:ext uri="{FF2B5EF4-FFF2-40B4-BE49-F238E27FC236}">
                <a16:creationId xmlns:a16="http://schemas.microsoft.com/office/drawing/2014/main" id="{1732E840-3EC9-7F45-B764-02D567673454}"/>
              </a:ext>
            </a:extLst>
          </p:cNvPr>
          <p:cNvSpPr txBox="1"/>
          <p:nvPr/>
        </p:nvSpPr>
        <p:spPr>
          <a:xfrm>
            <a:off x="1186705" y="95355"/>
            <a:ext cx="6631815" cy="461665"/>
          </a:xfrm>
          <a:prstGeom prst="rect">
            <a:avLst/>
          </a:prstGeom>
          <a:noFill/>
        </p:spPr>
        <p:txBody>
          <a:bodyPr wrap="none" rtlCol="0">
            <a:spAutoFit/>
          </a:bodyPr>
          <a:lstStyle/>
          <a:p>
            <a:r>
              <a:rPr lang="en-US" sz="2400" b="1" dirty="0">
                <a:solidFill>
                  <a:srgbClr val="FF0000"/>
                </a:solidFill>
              </a:rPr>
              <a:t>Compton scattering via chiral effective field theory</a:t>
            </a:r>
          </a:p>
        </p:txBody>
      </p:sp>
      <p:pic>
        <p:nvPicPr>
          <p:cNvPr id="6" name="Picture 5">
            <a:extLst>
              <a:ext uri="{FF2B5EF4-FFF2-40B4-BE49-F238E27FC236}">
                <a16:creationId xmlns:a16="http://schemas.microsoft.com/office/drawing/2014/main" id="{8B1E2375-F473-7345-A017-452CB8617D6C}"/>
              </a:ext>
            </a:extLst>
          </p:cNvPr>
          <p:cNvPicPr>
            <a:picLocks noChangeAspect="1"/>
          </p:cNvPicPr>
          <p:nvPr/>
        </p:nvPicPr>
        <p:blipFill>
          <a:blip r:embed="rId4"/>
          <a:stretch>
            <a:fillRect/>
          </a:stretch>
        </p:blipFill>
        <p:spPr>
          <a:xfrm>
            <a:off x="313182" y="1738722"/>
            <a:ext cx="4863325" cy="2626566"/>
          </a:xfrm>
          <a:prstGeom prst="rect">
            <a:avLst/>
          </a:prstGeom>
        </p:spPr>
      </p:pic>
      <p:sp>
        <p:nvSpPr>
          <p:cNvPr id="7" name="Rectangle 6">
            <a:extLst>
              <a:ext uri="{FF2B5EF4-FFF2-40B4-BE49-F238E27FC236}">
                <a16:creationId xmlns:a16="http://schemas.microsoft.com/office/drawing/2014/main" id="{466ED138-69C0-B342-A7A7-7F4721ECA1F8}"/>
              </a:ext>
            </a:extLst>
          </p:cNvPr>
          <p:cNvSpPr/>
          <p:nvPr/>
        </p:nvSpPr>
        <p:spPr>
          <a:xfrm>
            <a:off x="234859" y="796752"/>
            <a:ext cx="4621622" cy="738664"/>
          </a:xfrm>
          <a:prstGeom prst="rect">
            <a:avLst/>
          </a:prstGeom>
        </p:spPr>
        <p:txBody>
          <a:bodyPr wrap="square">
            <a:spAutoFit/>
          </a:bodyPr>
          <a:lstStyle/>
          <a:p>
            <a:r>
              <a:rPr lang="en-US" sz="1400" dirty="0"/>
              <a:t>See</a:t>
            </a:r>
            <a:r>
              <a:rPr lang="en-US" sz="1400" i="1" dirty="0"/>
              <a:t> Comprehensive Study of Observables in Compton Scattering on the Nucleon</a:t>
            </a:r>
            <a:r>
              <a:rPr lang="en-US" sz="1400" dirty="0"/>
              <a:t>, H. </a:t>
            </a:r>
            <a:r>
              <a:rPr lang="en-US" sz="1400" dirty="0" err="1"/>
              <a:t>Griesshammer</a:t>
            </a:r>
            <a:r>
              <a:rPr lang="en-US" sz="1400" dirty="0"/>
              <a:t>, J. McGovern, D. Phillips, arXiv:1711.11546 for </a:t>
            </a:r>
            <a:r>
              <a:rPr lang="en-US" sz="1400" dirty="0" err="1"/>
              <a:t>chiEFT</a:t>
            </a:r>
            <a:r>
              <a:rPr lang="en-US" sz="1400" dirty="0"/>
              <a:t> power counting.</a:t>
            </a:r>
          </a:p>
        </p:txBody>
      </p:sp>
      <p:sp>
        <p:nvSpPr>
          <p:cNvPr id="9" name="TextBox 8">
            <a:extLst>
              <a:ext uri="{FF2B5EF4-FFF2-40B4-BE49-F238E27FC236}">
                <a16:creationId xmlns:a16="http://schemas.microsoft.com/office/drawing/2014/main" id="{0053129D-BBC5-4945-8C93-2E28DA894D7B}"/>
              </a:ext>
            </a:extLst>
          </p:cNvPr>
          <p:cNvSpPr txBox="1"/>
          <p:nvPr/>
        </p:nvSpPr>
        <p:spPr>
          <a:xfrm>
            <a:off x="5293360" y="1023508"/>
            <a:ext cx="3537458" cy="923330"/>
          </a:xfrm>
          <a:prstGeom prst="rect">
            <a:avLst/>
          </a:prstGeom>
          <a:solidFill>
            <a:schemeClr val="bg1"/>
          </a:solidFill>
        </p:spPr>
        <p:txBody>
          <a:bodyPr wrap="square" rtlCol="0">
            <a:spAutoFit/>
          </a:bodyPr>
          <a:lstStyle/>
          <a:p>
            <a:r>
              <a:rPr lang="en-US" dirty="0"/>
              <a:t>Order-by-order coefficient functions in (</a:t>
            </a:r>
            <a:r>
              <a:rPr lang="en-US" dirty="0" err="1"/>
              <a:t>ω</a:t>
            </a:r>
            <a:r>
              <a:rPr lang="en-US" dirty="0"/>
              <a:t>, 𝜃) are natural sized </a:t>
            </a:r>
            <a:br>
              <a:rPr lang="en-US" dirty="0"/>
            </a:br>
            <a:r>
              <a:rPr lang="en-US" b="1" dirty="0">
                <a:solidFill>
                  <a:srgbClr val="FF0000"/>
                </a:solidFill>
              </a:rPr>
              <a:t>⇒</a:t>
            </a:r>
            <a:r>
              <a:rPr lang="en-US" b="1" dirty="0"/>
              <a:t> </a:t>
            </a:r>
            <a:r>
              <a:rPr lang="en-US" b="1" dirty="0">
                <a:solidFill>
                  <a:srgbClr val="FF0000"/>
                </a:solidFill>
              </a:rPr>
              <a:t>learn from convergence pattern</a:t>
            </a:r>
          </a:p>
        </p:txBody>
      </p:sp>
    </p:spTree>
    <p:extLst>
      <p:ext uri="{BB962C8B-B14F-4D97-AF65-F5344CB8AC3E}">
        <p14:creationId xmlns:p14="http://schemas.microsoft.com/office/powerpoint/2010/main" val="189150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0EC10C-A3D1-BA42-8566-FA96F24D5F0B}"/>
              </a:ext>
            </a:extLst>
          </p:cNvPr>
          <p:cNvPicPr>
            <a:picLocks noChangeAspect="1"/>
          </p:cNvPicPr>
          <p:nvPr/>
        </p:nvPicPr>
        <p:blipFill>
          <a:blip r:embed="rId3"/>
          <a:stretch>
            <a:fillRect/>
          </a:stretch>
        </p:blipFill>
        <p:spPr>
          <a:xfrm>
            <a:off x="84355" y="1095744"/>
            <a:ext cx="9059645" cy="3667872"/>
          </a:xfrm>
          <a:prstGeom prst="rect">
            <a:avLst/>
          </a:prstGeom>
        </p:spPr>
      </p:pic>
      <p:sp>
        <p:nvSpPr>
          <p:cNvPr id="5" name="Rectangle 4">
            <a:extLst>
              <a:ext uri="{FF2B5EF4-FFF2-40B4-BE49-F238E27FC236}">
                <a16:creationId xmlns:a16="http://schemas.microsoft.com/office/drawing/2014/main" id="{7002C2D0-DD4F-7942-9FC1-414C58B1A082}"/>
              </a:ext>
            </a:extLst>
          </p:cNvPr>
          <p:cNvSpPr/>
          <p:nvPr/>
        </p:nvSpPr>
        <p:spPr>
          <a:xfrm>
            <a:off x="642256" y="2830286"/>
            <a:ext cx="7968343" cy="14804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437E73D-0ECA-8E47-8C8F-26A8C1469CE3}"/>
              </a:ext>
            </a:extLst>
          </p:cNvPr>
          <p:cNvSpPr txBox="1"/>
          <p:nvPr/>
        </p:nvSpPr>
        <p:spPr>
          <a:xfrm>
            <a:off x="322984" y="0"/>
            <a:ext cx="8498032" cy="461665"/>
          </a:xfrm>
          <a:prstGeom prst="rect">
            <a:avLst/>
          </a:prstGeom>
          <a:noFill/>
        </p:spPr>
        <p:txBody>
          <a:bodyPr wrap="none" rtlCol="0">
            <a:spAutoFit/>
          </a:bodyPr>
          <a:lstStyle/>
          <a:p>
            <a:r>
              <a:rPr lang="en-US" sz="2400" b="1" dirty="0">
                <a:solidFill>
                  <a:srgbClr val="FF0000"/>
                </a:solidFill>
              </a:rPr>
              <a:t>Optimizing the design of future Compton scattering experiments</a:t>
            </a:r>
          </a:p>
        </p:txBody>
      </p:sp>
      <p:sp>
        <p:nvSpPr>
          <p:cNvPr id="10" name="TextBox 9">
            <a:extLst>
              <a:ext uri="{FF2B5EF4-FFF2-40B4-BE49-F238E27FC236}">
                <a16:creationId xmlns:a16="http://schemas.microsoft.com/office/drawing/2014/main" id="{F7192DE5-5B1C-E44C-98BF-BB3A0D722FDE}"/>
              </a:ext>
            </a:extLst>
          </p:cNvPr>
          <p:cNvSpPr txBox="1"/>
          <p:nvPr/>
        </p:nvSpPr>
        <p:spPr>
          <a:xfrm>
            <a:off x="84355" y="416195"/>
            <a:ext cx="9165900" cy="369332"/>
          </a:xfrm>
          <a:prstGeom prst="rect">
            <a:avLst/>
          </a:prstGeom>
          <a:noFill/>
        </p:spPr>
        <p:txBody>
          <a:bodyPr wrap="square" rtlCol="0">
            <a:spAutoFit/>
          </a:bodyPr>
          <a:lstStyle/>
          <a:p>
            <a:r>
              <a:rPr lang="en-US" dirty="0"/>
              <a:t>How to plan effective experiments &amp; test theory?  What (</a:t>
            </a:r>
            <a:r>
              <a:rPr lang="en-US" dirty="0" err="1"/>
              <a:t>ω</a:t>
            </a:r>
            <a:r>
              <a:rPr lang="en-US" dirty="0"/>
              <a:t>, 𝜃) are most useful for constraining?</a:t>
            </a:r>
          </a:p>
        </p:txBody>
      </p:sp>
      <p:sp>
        <p:nvSpPr>
          <p:cNvPr id="12" name="TextBox 11">
            <a:extLst>
              <a:ext uri="{FF2B5EF4-FFF2-40B4-BE49-F238E27FC236}">
                <a16:creationId xmlns:a16="http://schemas.microsoft.com/office/drawing/2014/main" id="{80BC9565-6670-FE48-B1E6-C612CD54D9F7}"/>
              </a:ext>
            </a:extLst>
          </p:cNvPr>
          <p:cNvSpPr txBox="1"/>
          <p:nvPr/>
        </p:nvSpPr>
        <p:spPr>
          <a:xfrm>
            <a:off x="102039" y="757190"/>
            <a:ext cx="9144000" cy="338554"/>
          </a:xfrm>
          <a:prstGeom prst="rect">
            <a:avLst/>
          </a:prstGeom>
          <a:noFill/>
        </p:spPr>
        <p:txBody>
          <a:bodyPr wrap="square" rtlCol="0">
            <a:spAutoFit/>
          </a:bodyPr>
          <a:lstStyle/>
          <a:p>
            <a:r>
              <a:rPr lang="en-US" sz="1600" b="1" dirty="0"/>
              <a:t>Given: </a:t>
            </a:r>
            <a:r>
              <a:rPr lang="en-US" sz="1600" dirty="0"/>
              <a:t>(1) Present polarizability error bars; (2) </a:t>
            </a:r>
            <a:r>
              <a:rPr lang="el-GR" sz="1600" dirty="0"/>
              <a:t>χ</a:t>
            </a:r>
            <a:r>
              <a:rPr lang="en-US" sz="1600" dirty="0"/>
              <a:t>EFT accuracy decreases as </a:t>
            </a:r>
            <a:r>
              <a:rPr lang="el-GR" sz="1600" dirty="0"/>
              <a:t>ω</a:t>
            </a:r>
            <a:r>
              <a:rPr lang="en-US" sz="1600" dirty="0"/>
              <a:t>↑</a:t>
            </a:r>
            <a:r>
              <a:rPr lang="el-GR" sz="1600" dirty="0"/>
              <a:t>; (3) </a:t>
            </a:r>
            <a:r>
              <a:rPr lang="en-US" sz="1600" dirty="0"/>
              <a:t>experimental constraints. </a:t>
            </a:r>
          </a:p>
        </p:txBody>
      </p:sp>
      <p:sp>
        <p:nvSpPr>
          <p:cNvPr id="6" name="TextBox 5">
            <a:extLst>
              <a:ext uri="{FF2B5EF4-FFF2-40B4-BE49-F238E27FC236}">
                <a16:creationId xmlns:a16="http://schemas.microsoft.com/office/drawing/2014/main" id="{2096F251-0B54-794F-BCA1-C524065B032A}"/>
              </a:ext>
            </a:extLst>
          </p:cNvPr>
          <p:cNvSpPr txBox="1"/>
          <p:nvPr/>
        </p:nvSpPr>
        <p:spPr>
          <a:xfrm>
            <a:off x="407339" y="4738653"/>
            <a:ext cx="8498032" cy="369332"/>
          </a:xfrm>
          <a:prstGeom prst="rect">
            <a:avLst/>
          </a:prstGeom>
          <a:noFill/>
        </p:spPr>
        <p:txBody>
          <a:bodyPr wrap="square" rtlCol="0">
            <a:spAutoFit/>
          </a:bodyPr>
          <a:lstStyle/>
          <a:p>
            <a:r>
              <a:rPr lang="en-US" dirty="0">
                <a:solidFill>
                  <a:srgbClr val="FF0000"/>
                </a:solidFill>
              </a:rPr>
              <a:t>Compare utility with and without truncation error included ⇒ very different implications!  </a:t>
            </a:r>
          </a:p>
        </p:txBody>
      </p:sp>
      <p:sp>
        <p:nvSpPr>
          <p:cNvPr id="4" name="TextBox 3">
            <a:extLst>
              <a:ext uri="{FF2B5EF4-FFF2-40B4-BE49-F238E27FC236}">
                <a16:creationId xmlns:a16="http://schemas.microsoft.com/office/drawing/2014/main" id="{095B0018-9786-ED4B-9EAC-6CAB277EF745}"/>
              </a:ext>
            </a:extLst>
          </p:cNvPr>
          <p:cNvSpPr txBox="1"/>
          <p:nvPr/>
        </p:nvSpPr>
        <p:spPr>
          <a:xfrm>
            <a:off x="2598761" y="1331975"/>
            <a:ext cx="2729722" cy="369332"/>
          </a:xfrm>
          <a:prstGeom prst="rect">
            <a:avLst/>
          </a:prstGeom>
          <a:noFill/>
        </p:spPr>
        <p:txBody>
          <a:bodyPr wrap="none" rtlCol="0">
            <a:spAutoFit/>
          </a:bodyPr>
          <a:lstStyle/>
          <a:p>
            <a:r>
              <a:rPr lang="en-US" dirty="0"/>
              <a:t>J. Melendez et al. (in prep.)</a:t>
            </a:r>
          </a:p>
        </p:txBody>
      </p:sp>
      <p:grpSp>
        <p:nvGrpSpPr>
          <p:cNvPr id="13" name="Group 12">
            <a:extLst>
              <a:ext uri="{FF2B5EF4-FFF2-40B4-BE49-F238E27FC236}">
                <a16:creationId xmlns:a16="http://schemas.microsoft.com/office/drawing/2014/main" id="{33161BB7-D43B-314A-80CB-AB9AE323BF82}"/>
              </a:ext>
            </a:extLst>
          </p:cNvPr>
          <p:cNvGrpSpPr/>
          <p:nvPr/>
        </p:nvGrpSpPr>
        <p:grpSpPr>
          <a:xfrm>
            <a:off x="91621" y="1635546"/>
            <a:ext cx="8968024" cy="2060153"/>
            <a:chOff x="91621" y="1635546"/>
            <a:chExt cx="8968024" cy="2060153"/>
          </a:xfrm>
        </p:grpSpPr>
        <p:sp>
          <p:nvSpPr>
            <p:cNvPr id="18" name="Rounded Rectangle 17">
              <a:extLst>
                <a:ext uri="{FF2B5EF4-FFF2-40B4-BE49-F238E27FC236}">
                  <a16:creationId xmlns:a16="http://schemas.microsoft.com/office/drawing/2014/main" id="{029F2230-9684-9642-82B7-53D0963D53E8}"/>
                </a:ext>
              </a:extLst>
            </p:cNvPr>
            <p:cNvSpPr/>
            <p:nvPr/>
          </p:nvSpPr>
          <p:spPr>
            <a:xfrm>
              <a:off x="91621" y="1635546"/>
              <a:ext cx="8968024" cy="2060153"/>
            </a:xfrm>
            <a:prstGeom prst="roundRect">
              <a:avLst/>
            </a:prstGeom>
            <a:solidFill>
              <a:schemeClr val="bg1">
                <a:lumMod val="85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A042D76-8D1B-2C49-BEFA-81D17445E359}"/>
                </a:ext>
              </a:extLst>
            </p:cNvPr>
            <p:cNvPicPr>
              <a:picLocks noChangeAspect="1"/>
            </p:cNvPicPr>
            <p:nvPr/>
          </p:nvPicPr>
          <p:blipFill>
            <a:blip r:embed="rId4"/>
            <a:stretch>
              <a:fillRect/>
            </a:stretch>
          </p:blipFill>
          <p:spPr>
            <a:xfrm>
              <a:off x="319272" y="1870580"/>
              <a:ext cx="8501744" cy="1624234"/>
            </a:xfrm>
            <a:prstGeom prst="rect">
              <a:avLst/>
            </a:prstGeom>
          </p:spPr>
        </p:pic>
      </p:grpSp>
    </p:spTree>
    <p:extLst>
      <p:ext uri="{BB962C8B-B14F-4D97-AF65-F5344CB8AC3E}">
        <p14:creationId xmlns:p14="http://schemas.microsoft.com/office/powerpoint/2010/main" val="151956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437E73D-0ECA-8E47-8C8F-26A8C1469CE3}"/>
              </a:ext>
            </a:extLst>
          </p:cNvPr>
          <p:cNvSpPr txBox="1"/>
          <p:nvPr/>
        </p:nvSpPr>
        <p:spPr>
          <a:xfrm>
            <a:off x="322984" y="0"/>
            <a:ext cx="8498032" cy="461665"/>
          </a:xfrm>
          <a:prstGeom prst="rect">
            <a:avLst/>
          </a:prstGeom>
          <a:noFill/>
        </p:spPr>
        <p:txBody>
          <a:bodyPr wrap="none" rtlCol="0">
            <a:spAutoFit/>
          </a:bodyPr>
          <a:lstStyle/>
          <a:p>
            <a:r>
              <a:rPr lang="en-US" sz="2400" b="1" dirty="0">
                <a:solidFill>
                  <a:srgbClr val="FF0000"/>
                </a:solidFill>
              </a:rPr>
              <a:t>Optimizing the design of future Compton scattering experiments</a:t>
            </a:r>
          </a:p>
        </p:txBody>
      </p:sp>
      <p:sp>
        <p:nvSpPr>
          <p:cNvPr id="10" name="TextBox 9">
            <a:extLst>
              <a:ext uri="{FF2B5EF4-FFF2-40B4-BE49-F238E27FC236}">
                <a16:creationId xmlns:a16="http://schemas.microsoft.com/office/drawing/2014/main" id="{F7192DE5-5B1C-E44C-98BF-BB3A0D722FDE}"/>
              </a:ext>
            </a:extLst>
          </p:cNvPr>
          <p:cNvSpPr txBox="1"/>
          <p:nvPr/>
        </p:nvSpPr>
        <p:spPr>
          <a:xfrm>
            <a:off x="84355" y="416195"/>
            <a:ext cx="9165900" cy="369332"/>
          </a:xfrm>
          <a:prstGeom prst="rect">
            <a:avLst/>
          </a:prstGeom>
          <a:noFill/>
        </p:spPr>
        <p:txBody>
          <a:bodyPr wrap="square" rtlCol="0">
            <a:spAutoFit/>
          </a:bodyPr>
          <a:lstStyle/>
          <a:p>
            <a:r>
              <a:rPr lang="en-US" dirty="0"/>
              <a:t>How to plan effective experiments &amp; test theory?  What (</a:t>
            </a:r>
            <a:r>
              <a:rPr lang="en-US" dirty="0" err="1"/>
              <a:t>ω</a:t>
            </a:r>
            <a:r>
              <a:rPr lang="en-US" dirty="0"/>
              <a:t>, 𝜃) are most useful for constraining?</a:t>
            </a:r>
          </a:p>
        </p:txBody>
      </p:sp>
      <p:sp>
        <p:nvSpPr>
          <p:cNvPr id="12" name="TextBox 11">
            <a:extLst>
              <a:ext uri="{FF2B5EF4-FFF2-40B4-BE49-F238E27FC236}">
                <a16:creationId xmlns:a16="http://schemas.microsoft.com/office/drawing/2014/main" id="{80BC9565-6670-FE48-B1E6-C612CD54D9F7}"/>
              </a:ext>
            </a:extLst>
          </p:cNvPr>
          <p:cNvSpPr txBox="1"/>
          <p:nvPr/>
        </p:nvSpPr>
        <p:spPr>
          <a:xfrm>
            <a:off x="645968" y="757190"/>
            <a:ext cx="8498032" cy="338554"/>
          </a:xfrm>
          <a:prstGeom prst="rect">
            <a:avLst/>
          </a:prstGeom>
          <a:noFill/>
        </p:spPr>
        <p:txBody>
          <a:bodyPr wrap="square" rtlCol="0">
            <a:spAutoFit/>
          </a:bodyPr>
          <a:lstStyle/>
          <a:p>
            <a:r>
              <a:rPr lang="en-US" sz="1600" dirty="0"/>
              <a:t>Ingredient: Calculate a utility function for sum of variances for each kinematic point on a grid.</a:t>
            </a:r>
          </a:p>
        </p:txBody>
      </p:sp>
      <p:pic>
        <p:nvPicPr>
          <p:cNvPr id="4" name="Picture 3">
            <a:extLst>
              <a:ext uri="{FF2B5EF4-FFF2-40B4-BE49-F238E27FC236}">
                <a16:creationId xmlns:a16="http://schemas.microsoft.com/office/drawing/2014/main" id="{8EB61C84-09DC-0A4F-9B38-77C4E9DF7346}"/>
              </a:ext>
            </a:extLst>
          </p:cNvPr>
          <p:cNvPicPr>
            <a:picLocks noChangeAspect="1"/>
          </p:cNvPicPr>
          <p:nvPr/>
        </p:nvPicPr>
        <p:blipFill>
          <a:blip r:embed="rId3"/>
          <a:stretch>
            <a:fillRect/>
          </a:stretch>
        </p:blipFill>
        <p:spPr>
          <a:xfrm>
            <a:off x="160290" y="1147352"/>
            <a:ext cx="5088242" cy="3883360"/>
          </a:xfrm>
          <a:prstGeom prst="rect">
            <a:avLst/>
          </a:prstGeom>
        </p:spPr>
      </p:pic>
      <p:sp>
        <p:nvSpPr>
          <p:cNvPr id="13" name="TextBox 12">
            <a:extLst>
              <a:ext uri="{FF2B5EF4-FFF2-40B4-BE49-F238E27FC236}">
                <a16:creationId xmlns:a16="http://schemas.microsoft.com/office/drawing/2014/main" id="{ADFE79BD-1FE8-7646-B0CB-FD75B94D45F3}"/>
              </a:ext>
            </a:extLst>
          </p:cNvPr>
          <p:cNvSpPr txBox="1"/>
          <p:nvPr/>
        </p:nvSpPr>
        <p:spPr>
          <a:xfrm>
            <a:off x="2122285" y="2571750"/>
            <a:ext cx="2729722" cy="369332"/>
          </a:xfrm>
          <a:prstGeom prst="rect">
            <a:avLst/>
          </a:prstGeom>
          <a:solidFill>
            <a:schemeClr val="bg2"/>
          </a:solidFill>
        </p:spPr>
        <p:txBody>
          <a:bodyPr wrap="none" rtlCol="0">
            <a:spAutoFit/>
          </a:bodyPr>
          <a:lstStyle/>
          <a:p>
            <a:r>
              <a:rPr lang="en-US" dirty="0"/>
              <a:t>J. Melendez et al. (in prep.)</a:t>
            </a:r>
          </a:p>
        </p:txBody>
      </p:sp>
      <p:sp>
        <p:nvSpPr>
          <p:cNvPr id="5" name="TextBox 4">
            <a:extLst>
              <a:ext uri="{FF2B5EF4-FFF2-40B4-BE49-F238E27FC236}">
                <a16:creationId xmlns:a16="http://schemas.microsoft.com/office/drawing/2014/main" id="{786102A7-ABD7-C547-87D0-20252847C8F0}"/>
              </a:ext>
            </a:extLst>
          </p:cNvPr>
          <p:cNvSpPr txBox="1"/>
          <p:nvPr/>
        </p:nvSpPr>
        <p:spPr>
          <a:xfrm>
            <a:off x="5358127" y="1986974"/>
            <a:ext cx="3701783" cy="1908215"/>
          </a:xfrm>
          <a:prstGeom prst="rect">
            <a:avLst/>
          </a:prstGeom>
          <a:noFill/>
        </p:spPr>
        <p:txBody>
          <a:bodyPr wrap="square" rtlCol="0">
            <a:spAutoFit/>
          </a:bodyPr>
          <a:lstStyle/>
          <a:p>
            <a:pPr marL="194310" indent="-194310">
              <a:spcAft>
                <a:spcPts val="600"/>
              </a:spcAft>
              <a:buFont typeface="Arial" panose="020B0604020202020204" pitchFamily="34" charset="0"/>
              <a:buChar char="•"/>
            </a:pPr>
            <a:r>
              <a:rPr lang="en-US" dirty="0"/>
              <a:t>Apply to decide on trade-off between different allocations of experimental resources (exploration vs. exploitation). </a:t>
            </a:r>
          </a:p>
          <a:p>
            <a:pPr marL="194310" indent="-194310">
              <a:spcAft>
                <a:spcPts val="600"/>
              </a:spcAft>
              <a:buFont typeface="Arial" panose="020B0604020202020204" pitchFamily="34" charset="0"/>
              <a:buChar char="•"/>
            </a:pPr>
            <a:r>
              <a:rPr lang="en-US" dirty="0">
                <a:solidFill>
                  <a:srgbClr val="FF0000"/>
                </a:solidFill>
              </a:rPr>
              <a:t>1-point vs 5-point?</a:t>
            </a:r>
          </a:p>
          <a:p>
            <a:pPr marL="194310" indent="-194310">
              <a:spcAft>
                <a:spcPts val="600"/>
              </a:spcAft>
              <a:buFont typeface="Arial" panose="020B0604020202020204" pitchFamily="34" charset="0"/>
              <a:buChar char="•"/>
            </a:pPr>
            <a:r>
              <a:rPr lang="en-US" dirty="0">
                <a:solidFill>
                  <a:srgbClr val="FF0000"/>
                </a:solidFill>
              </a:rPr>
              <a:t>Increase precision or more points?</a:t>
            </a:r>
          </a:p>
        </p:txBody>
      </p:sp>
    </p:spTree>
    <p:extLst>
      <p:ext uri="{BB962C8B-B14F-4D97-AF65-F5344CB8AC3E}">
        <p14:creationId xmlns:p14="http://schemas.microsoft.com/office/powerpoint/2010/main" val="396734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C7C5-7A8F-A149-AF69-78087815DCFD}"/>
              </a:ext>
            </a:extLst>
          </p:cNvPr>
          <p:cNvSpPr>
            <a:spLocks noGrp="1"/>
          </p:cNvSpPr>
          <p:nvPr>
            <p:ph type="title"/>
          </p:nvPr>
        </p:nvSpPr>
        <p:spPr>
          <a:xfrm>
            <a:off x="457200" y="218679"/>
            <a:ext cx="8229600" cy="857250"/>
          </a:xfrm>
        </p:spPr>
        <p:txBody>
          <a:bodyPr>
            <a:normAutofit/>
          </a:bodyPr>
          <a:lstStyle/>
          <a:p>
            <a:r>
              <a:rPr lang="en-US" sz="3600" dirty="0">
                <a:solidFill>
                  <a:srgbClr val="FF0000"/>
                </a:solidFill>
              </a:rPr>
              <a:t>Outline</a:t>
            </a:r>
          </a:p>
        </p:txBody>
      </p:sp>
      <p:sp>
        <p:nvSpPr>
          <p:cNvPr id="3" name="Content Placeholder 2">
            <a:extLst>
              <a:ext uri="{FF2B5EF4-FFF2-40B4-BE49-F238E27FC236}">
                <a16:creationId xmlns:a16="http://schemas.microsoft.com/office/drawing/2014/main" id="{56891298-2065-0F48-BF87-236AD08563E4}"/>
              </a:ext>
            </a:extLst>
          </p:cNvPr>
          <p:cNvSpPr>
            <a:spLocks noGrp="1"/>
          </p:cNvSpPr>
          <p:nvPr>
            <p:ph idx="1"/>
          </p:nvPr>
        </p:nvSpPr>
        <p:spPr>
          <a:xfrm>
            <a:off x="1066801" y="1314451"/>
            <a:ext cx="7003774" cy="3394472"/>
          </a:xfrm>
        </p:spPr>
        <p:txBody>
          <a:bodyPr>
            <a:normAutofit/>
          </a:bodyPr>
          <a:lstStyle/>
          <a:p>
            <a:r>
              <a:rPr lang="en-US" sz="2800" dirty="0">
                <a:solidFill>
                  <a:schemeClr val="bg1">
                    <a:lumMod val="75000"/>
                  </a:schemeClr>
                </a:solidFill>
              </a:rPr>
              <a:t>A brief history of theory error bars for nuclei</a:t>
            </a:r>
          </a:p>
          <a:p>
            <a:r>
              <a:rPr lang="en-US" sz="2800" dirty="0">
                <a:solidFill>
                  <a:schemeClr val="bg1">
                    <a:lumMod val="75000"/>
                  </a:schemeClr>
                </a:solidFill>
              </a:rPr>
              <a:t>Basics of Bayesian statistics for uncertainty quantification (UQ), with examples </a:t>
            </a:r>
          </a:p>
          <a:p>
            <a:r>
              <a:rPr lang="en-US" sz="2800" dirty="0">
                <a:solidFill>
                  <a:schemeClr val="bg1">
                    <a:lumMod val="75000"/>
                  </a:schemeClr>
                </a:solidFill>
              </a:rPr>
              <a:t>Ongoing applications of Bayesian methods to low-energy nuclear theory</a:t>
            </a:r>
          </a:p>
          <a:p>
            <a:r>
              <a:rPr lang="en-US" sz="2800" dirty="0"/>
              <a:t>Outlook: More frontiers in theory UQ</a:t>
            </a:r>
          </a:p>
        </p:txBody>
      </p:sp>
    </p:spTree>
    <p:extLst>
      <p:ext uri="{BB962C8B-B14F-4D97-AF65-F5344CB8AC3E}">
        <p14:creationId xmlns:p14="http://schemas.microsoft.com/office/powerpoint/2010/main" val="3463196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F6D59F-C8AA-9E49-A322-5101FB6892B5}"/>
              </a:ext>
            </a:extLst>
          </p:cNvPr>
          <p:cNvSpPr txBox="1"/>
          <p:nvPr/>
        </p:nvSpPr>
        <p:spPr>
          <a:xfrm>
            <a:off x="361368" y="198530"/>
            <a:ext cx="8653540" cy="523220"/>
          </a:xfrm>
          <a:prstGeom prst="rect">
            <a:avLst/>
          </a:prstGeom>
          <a:noFill/>
        </p:spPr>
        <p:txBody>
          <a:bodyPr wrap="square" rtlCol="0">
            <a:spAutoFit/>
          </a:bodyPr>
          <a:lstStyle/>
          <a:p>
            <a:r>
              <a:rPr lang="en-US" sz="2800" b="1" dirty="0">
                <a:solidFill>
                  <a:srgbClr val="FF0000"/>
                </a:solidFill>
              </a:rPr>
              <a:t>Bayes is great, but won’t the sampling be too expensive?</a:t>
            </a:r>
          </a:p>
        </p:txBody>
      </p:sp>
      <p:sp>
        <p:nvSpPr>
          <p:cNvPr id="6" name="TextBox 5">
            <a:extLst>
              <a:ext uri="{FF2B5EF4-FFF2-40B4-BE49-F238E27FC236}">
                <a16:creationId xmlns:a16="http://schemas.microsoft.com/office/drawing/2014/main" id="{BE19F1B4-C743-0A4F-A0D9-93980E790C88}"/>
              </a:ext>
            </a:extLst>
          </p:cNvPr>
          <p:cNvSpPr txBox="1"/>
          <p:nvPr/>
        </p:nvSpPr>
        <p:spPr>
          <a:xfrm>
            <a:off x="459980" y="777977"/>
            <a:ext cx="8163080" cy="1323439"/>
          </a:xfrm>
          <a:prstGeom prst="rect">
            <a:avLst/>
          </a:prstGeom>
          <a:noFill/>
        </p:spPr>
        <p:txBody>
          <a:bodyPr wrap="square" rtlCol="0">
            <a:spAutoFit/>
          </a:bodyPr>
          <a:lstStyle/>
          <a:p>
            <a:pPr marL="192024" indent="-192024">
              <a:buFont typeface="Arial" panose="020B0604020202020204" pitchFamily="34" charset="0"/>
              <a:buChar char="•"/>
            </a:pPr>
            <a:r>
              <a:rPr lang="en-US" sz="2000" b="1" dirty="0"/>
              <a:t>Dilemma:</a:t>
            </a:r>
            <a:r>
              <a:rPr lang="en-US" sz="2000" dirty="0"/>
              <a:t> Bayesian sampling of posteriors is desirable, but modern nuclear theory calculations typically require supercomputer resources. </a:t>
            </a:r>
          </a:p>
          <a:p>
            <a:pPr marL="192024" indent="-192024">
              <a:buFont typeface="Arial" panose="020B0604020202020204" pitchFamily="34" charset="0"/>
              <a:buChar char="•"/>
            </a:pPr>
            <a:r>
              <a:rPr lang="en-US" sz="2000" b="1" dirty="0"/>
              <a:t>Solution:</a:t>
            </a:r>
            <a:r>
              <a:rPr lang="en-US" sz="2000" dirty="0"/>
              <a:t> Emulators! Train a computer model of the calculation using a representative set of parameters and then sample from the model instead. </a:t>
            </a:r>
          </a:p>
        </p:txBody>
      </p:sp>
      <p:sp>
        <p:nvSpPr>
          <p:cNvPr id="7" name="TextBox 6">
            <a:extLst>
              <a:ext uri="{FF2B5EF4-FFF2-40B4-BE49-F238E27FC236}">
                <a16:creationId xmlns:a16="http://schemas.microsoft.com/office/drawing/2014/main" id="{87EB8ABA-3BF5-D74E-9428-75424BD74BE7}"/>
              </a:ext>
            </a:extLst>
          </p:cNvPr>
          <p:cNvSpPr txBox="1"/>
          <p:nvPr/>
        </p:nvSpPr>
        <p:spPr>
          <a:xfrm>
            <a:off x="459980" y="2157643"/>
            <a:ext cx="7884160" cy="1323439"/>
          </a:xfrm>
          <a:prstGeom prst="rect">
            <a:avLst/>
          </a:prstGeom>
          <a:noFill/>
        </p:spPr>
        <p:txBody>
          <a:bodyPr wrap="square" rtlCol="0">
            <a:spAutoFit/>
          </a:bodyPr>
          <a:lstStyle/>
          <a:p>
            <a:pPr marL="192024" indent="-192024">
              <a:buFont typeface="Arial" panose="020B0604020202020204" pitchFamily="34" charset="0"/>
              <a:buChar char="•"/>
            </a:pPr>
            <a:r>
              <a:rPr lang="en-US" sz="2000" b="1" dirty="0"/>
              <a:t>Gaussian process emulators: </a:t>
            </a:r>
            <a:r>
              <a:rPr lang="en-US" sz="2000" dirty="0"/>
              <a:t>think about efficient interpolations formulas, but with error estimates. </a:t>
            </a:r>
            <a:br>
              <a:rPr lang="en-US" sz="2000" dirty="0"/>
            </a:br>
            <a:r>
              <a:rPr lang="en-US" sz="2000" b="1" dirty="0"/>
              <a:t>Eigenvector continuation: </a:t>
            </a:r>
            <a:r>
              <a:rPr lang="en-US" sz="2000" dirty="0"/>
              <a:t>use a </a:t>
            </a:r>
            <a:r>
              <a:rPr lang="en-US" sz="2000" i="1" dirty="0"/>
              <a:t>really</a:t>
            </a:r>
            <a:r>
              <a:rPr lang="en-US" sz="2000" dirty="0"/>
              <a:t> effective variational basis</a:t>
            </a:r>
            <a:br>
              <a:rPr lang="en-US" sz="2000" dirty="0"/>
            </a:br>
            <a:r>
              <a:rPr lang="en-US" sz="2000" dirty="0"/>
              <a:t>(introduced for physics applications by Frame et al., PRL </a:t>
            </a:r>
            <a:r>
              <a:rPr lang="en-US" sz="2000" b="1" dirty="0"/>
              <a:t>121</a:t>
            </a:r>
            <a:r>
              <a:rPr lang="en-US" sz="2000" dirty="0"/>
              <a:t> (2018)).</a:t>
            </a:r>
          </a:p>
        </p:txBody>
      </p:sp>
      <p:grpSp>
        <p:nvGrpSpPr>
          <p:cNvPr id="13" name="Group 12">
            <a:extLst>
              <a:ext uri="{FF2B5EF4-FFF2-40B4-BE49-F238E27FC236}">
                <a16:creationId xmlns:a16="http://schemas.microsoft.com/office/drawing/2014/main" id="{DF68E5D8-8A31-104A-AED5-2A1084F4053A}"/>
              </a:ext>
            </a:extLst>
          </p:cNvPr>
          <p:cNvGrpSpPr/>
          <p:nvPr/>
        </p:nvGrpSpPr>
        <p:grpSpPr>
          <a:xfrm>
            <a:off x="873060" y="3551421"/>
            <a:ext cx="7398770" cy="1501226"/>
            <a:chOff x="808892" y="3551421"/>
            <a:chExt cx="7398770" cy="1501226"/>
          </a:xfrm>
        </p:grpSpPr>
        <p:sp>
          <p:nvSpPr>
            <p:cNvPr id="3" name="Rounded Rectangle 2">
              <a:extLst>
                <a:ext uri="{FF2B5EF4-FFF2-40B4-BE49-F238E27FC236}">
                  <a16:creationId xmlns:a16="http://schemas.microsoft.com/office/drawing/2014/main" id="{7EB504B2-619C-7140-94A5-F7A6F884028B}"/>
                </a:ext>
              </a:extLst>
            </p:cNvPr>
            <p:cNvSpPr/>
            <p:nvPr/>
          </p:nvSpPr>
          <p:spPr>
            <a:xfrm>
              <a:off x="808892" y="3551421"/>
              <a:ext cx="7398770" cy="1501226"/>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FA3A3E1-089A-374E-BB56-BC4AFAC2FCA1}"/>
                </a:ext>
              </a:extLst>
            </p:cNvPr>
            <p:cNvPicPr>
              <a:picLocks noChangeAspect="1"/>
            </p:cNvPicPr>
            <p:nvPr/>
          </p:nvPicPr>
          <p:blipFill>
            <a:blip r:embed="rId3"/>
            <a:stretch>
              <a:fillRect/>
            </a:stretch>
          </p:blipFill>
          <p:spPr>
            <a:xfrm>
              <a:off x="988590" y="3622278"/>
              <a:ext cx="6962503" cy="1322692"/>
            </a:xfrm>
            <a:prstGeom prst="rect">
              <a:avLst/>
            </a:prstGeom>
          </p:spPr>
        </p:pic>
      </p:grpSp>
    </p:spTree>
    <p:extLst>
      <p:ext uri="{BB962C8B-B14F-4D97-AF65-F5344CB8AC3E}">
        <p14:creationId xmlns:p14="http://schemas.microsoft.com/office/powerpoint/2010/main" val="18668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5801-C144-E747-89A2-1600AD3ED62E}"/>
              </a:ext>
            </a:extLst>
          </p:cNvPr>
          <p:cNvSpPr>
            <a:spLocks noGrp="1"/>
          </p:cNvSpPr>
          <p:nvPr>
            <p:ph type="title"/>
          </p:nvPr>
        </p:nvSpPr>
        <p:spPr>
          <a:xfrm>
            <a:off x="951186" y="69414"/>
            <a:ext cx="7698828" cy="526777"/>
          </a:xfrm>
        </p:spPr>
        <p:txBody>
          <a:bodyPr>
            <a:normAutofit/>
          </a:bodyPr>
          <a:lstStyle/>
          <a:p>
            <a:r>
              <a:rPr lang="en-US" sz="2800" dirty="0">
                <a:solidFill>
                  <a:srgbClr val="FF0000"/>
                </a:solidFill>
              </a:rPr>
              <a:t>Precision era of nuclear physics: 6-8 years ago</a:t>
            </a:r>
            <a:endParaRPr lang="en-US" sz="2800" dirty="0"/>
          </a:p>
        </p:txBody>
      </p:sp>
      <p:grpSp>
        <p:nvGrpSpPr>
          <p:cNvPr id="9" name="Group 8">
            <a:extLst>
              <a:ext uri="{FF2B5EF4-FFF2-40B4-BE49-F238E27FC236}">
                <a16:creationId xmlns:a16="http://schemas.microsoft.com/office/drawing/2014/main" id="{C80C0213-AD3D-2945-BECF-F3F18FC1A0AE}"/>
              </a:ext>
            </a:extLst>
          </p:cNvPr>
          <p:cNvGrpSpPr/>
          <p:nvPr/>
        </p:nvGrpSpPr>
        <p:grpSpPr>
          <a:xfrm>
            <a:off x="194443" y="616335"/>
            <a:ext cx="6043915" cy="4468254"/>
            <a:chOff x="194443" y="616335"/>
            <a:chExt cx="6043915" cy="4468254"/>
          </a:xfrm>
        </p:grpSpPr>
        <p:pic>
          <p:nvPicPr>
            <p:cNvPr id="4" name="Picture 3">
              <a:extLst>
                <a:ext uri="{FF2B5EF4-FFF2-40B4-BE49-F238E27FC236}">
                  <a16:creationId xmlns:a16="http://schemas.microsoft.com/office/drawing/2014/main" id="{FD643603-E61E-FD45-B2B0-A3E02E688543}"/>
                </a:ext>
              </a:extLst>
            </p:cNvPr>
            <p:cNvPicPr>
              <a:picLocks noChangeAspect="1"/>
            </p:cNvPicPr>
            <p:nvPr/>
          </p:nvPicPr>
          <p:blipFill>
            <a:blip r:embed="rId3"/>
            <a:stretch>
              <a:fillRect/>
            </a:stretch>
          </p:blipFill>
          <p:spPr>
            <a:xfrm>
              <a:off x="204949" y="616335"/>
              <a:ext cx="3246197" cy="2133215"/>
            </a:xfrm>
            <a:prstGeom prst="rect">
              <a:avLst/>
            </a:prstGeom>
          </p:spPr>
        </p:pic>
        <p:pic>
          <p:nvPicPr>
            <p:cNvPr id="5" name="Picture 4">
              <a:extLst>
                <a:ext uri="{FF2B5EF4-FFF2-40B4-BE49-F238E27FC236}">
                  <a16:creationId xmlns:a16="http://schemas.microsoft.com/office/drawing/2014/main" id="{2F7927C3-8F37-304F-BD92-097DD025EE7D}"/>
                </a:ext>
              </a:extLst>
            </p:cNvPr>
            <p:cNvPicPr>
              <a:picLocks noChangeAspect="1"/>
            </p:cNvPicPr>
            <p:nvPr/>
          </p:nvPicPr>
          <p:blipFill>
            <a:blip r:embed="rId4"/>
            <a:stretch>
              <a:fillRect/>
            </a:stretch>
          </p:blipFill>
          <p:spPr>
            <a:xfrm>
              <a:off x="194443" y="2825258"/>
              <a:ext cx="3156804" cy="2248827"/>
            </a:xfrm>
            <a:prstGeom prst="rect">
              <a:avLst/>
            </a:prstGeom>
          </p:spPr>
        </p:pic>
        <p:pic>
          <p:nvPicPr>
            <p:cNvPr id="6" name="Picture 5">
              <a:extLst>
                <a:ext uri="{FF2B5EF4-FFF2-40B4-BE49-F238E27FC236}">
                  <a16:creationId xmlns:a16="http://schemas.microsoft.com/office/drawing/2014/main" id="{61276524-18A1-4047-8953-9F791A9CAB5A}"/>
                </a:ext>
              </a:extLst>
            </p:cNvPr>
            <p:cNvPicPr>
              <a:picLocks noChangeAspect="1"/>
            </p:cNvPicPr>
            <p:nvPr/>
          </p:nvPicPr>
          <p:blipFill>
            <a:blip r:embed="rId5"/>
            <a:stretch>
              <a:fillRect/>
            </a:stretch>
          </p:blipFill>
          <p:spPr>
            <a:xfrm>
              <a:off x="3550966" y="1997832"/>
              <a:ext cx="2687392" cy="3086757"/>
            </a:xfrm>
            <a:prstGeom prst="rect">
              <a:avLst/>
            </a:prstGeom>
          </p:spPr>
        </p:pic>
      </p:grpSp>
      <p:sp>
        <p:nvSpPr>
          <p:cNvPr id="7" name="TextBox 6">
            <a:extLst>
              <a:ext uri="{FF2B5EF4-FFF2-40B4-BE49-F238E27FC236}">
                <a16:creationId xmlns:a16="http://schemas.microsoft.com/office/drawing/2014/main" id="{D5C3BF9E-A3CE-F347-81A0-CBABEF92B2F3}"/>
              </a:ext>
            </a:extLst>
          </p:cNvPr>
          <p:cNvSpPr txBox="1"/>
          <p:nvPr/>
        </p:nvSpPr>
        <p:spPr>
          <a:xfrm>
            <a:off x="6338179" y="956926"/>
            <a:ext cx="2600872" cy="2031325"/>
          </a:xfrm>
          <a:prstGeom prst="rect">
            <a:avLst/>
          </a:prstGeom>
          <a:noFill/>
        </p:spPr>
        <p:txBody>
          <a:bodyPr wrap="square" rtlCol="0">
            <a:spAutoFit/>
          </a:bodyPr>
          <a:lstStyle/>
          <a:p>
            <a:pPr marL="194310" indent="-194310">
              <a:buFont typeface="Arial" panose="020B0604020202020204" pitchFamily="34" charset="0"/>
              <a:buChar char="•"/>
            </a:pPr>
            <a:r>
              <a:rPr lang="en-US" dirty="0"/>
              <a:t>Amazing progress that has not slowed down.</a:t>
            </a:r>
          </a:p>
          <a:p>
            <a:pPr marL="194310" indent="-194310">
              <a:buFont typeface="Arial" panose="020B0604020202020204" pitchFamily="34" charset="0"/>
              <a:buChar char="•"/>
            </a:pPr>
            <a:r>
              <a:rPr lang="en-US" dirty="0"/>
              <a:t>But no error bars then: compare to expt. or use spread of models only.</a:t>
            </a:r>
          </a:p>
          <a:p>
            <a:pPr marL="194310" indent="-194310">
              <a:buFont typeface="Arial" panose="020B0604020202020204" pitchFamily="34" charset="0"/>
              <a:buChar char="•"/>
            </a:pPr>
            <a:r>
              <a:rPr lang="en-US" dirty="0"/>
              <a:t>With limited resources, used them elsewhere!</a:t>
            </a:r>
          </a:p>
        </p:txBody>
      </p:sp>
      <p:sp>
        <p:nvSpPr>
          <p:cNvPr id="8" name="TextBox 7">
            <a:extLst>
              <a:ext uri="{FF2B5EF4-FFF2-40B4-BE49-F238E27FC236}">
                <a16:creationId xmlns:a16="http://schemas.microsoft.com/office/drawing/2014/main" id="{DC165176-554B-334B-BB6F-BE8B0118EBF8}"/>
              </a:ext>
            </a:extLst>
          </p:cNvPr>
          <p:cNvSpPr txBox="1"/>
          <p:nvPr/>
        </p:nvSpPr>
        <p:spPr>
          <a:xfrm>
            <a:off x="6338178" y="3189100"/>
            <a:ext cx="2805822" cy="1477328"/>
          </a:xfrm>
          <a:prstGeom prst="rect">
            <a:avLst/>
          </a:prstGeom>
          <a:noFill/>
        </p:spPr>
        <p:txBody>
          <a:bodyPr wrap="square" rtlCol="0">
            <a:spAutoFit/>
          </a:bodyPr>
          <a:lstStyle/>
          <a:p>
            <a:r>
              <a:rPr lang="en-US" dirty="0">
                <a:solidFill>
                  <a:srgbClr val="FF0000"/>
                </a:solidFill>
              </a:rPr>
              <a:t>But how do we know the theory is working as it should? Can extrapolations be trusted? How to choose among theoretical models?</a:t>
            </a:r>
          </a:p>
        </p:txBody>
      </p:sp>
      <p:sp>
        <p:nvSpPr>
          <p:cNvPr id="10" name="TextBox 9">
            <a:extLst>
              <a:ext uri="{FF2B5EF4-FFF2-40B4-BE49-F238E27FC236}">
                <a16:creationId xmlns:a16="http://schemas.microsoft.com/office/drawing/2014/main" id="{2FF1CC27-6D04-B449-928D-9A966C10AB4E}"/>
              </a:ext>
            </a:extLst>
          </p:cNvPr>
          <p:cNvSpPr txBox="1"/>
          <p:nvPr/>
        </p:nvSpPr>
        <p:spPr>
          <a:xfrm>
            <a:off x="3602421" y="680271"/>
            <a:ext cx="2396358" cy="1200329"/>
          </a:xfrm>
          <a:prstGeom prst="rect">
            <a:avLst/>
          </a:prstGeom>
          <a:noFill/>
        </p:spPr>
        <p:txBody>
          <a:bodyPr wrap="square" rtlCol="0">
            <a:spAutoFit/>
          </a:bodyPr>
          <a:lstStyle/>
          <a:p>
            <a:pPr marL="194310" indent="-194310">
              <a:buFont typeface="Arial" panose="020B0604020202020204" pitchFamily="34" charset="0"/>
              <a:buChar char="•"/>
            </a:pPr>
            <a:r>
              <a:rPr lang="en-US" dirty="0">
                <a:solidFill>
                  <a:srgbClr val="0070C0"/>
                </a:solidFill>
              </a:rPr>
              <a:t>Oxygen isotopes with different methods</a:t>
            </a:r>
          </a:p>
          <a:p>
            <a:pPr marL="194310" indent="-194310">
              <a:buFont typeface="Arial" panose="020B0604020202020204" pitchFamily="34" charset="0"/>
              <a:buChar char="•"/>
            </a:pPr>
            <a:r>
              <a:rPr lang="en-US" dirty="0">
                <a:solidFill>
                  <a:srgbClr val="0070C0"/>
                </a:solidFill>
              </a:rPr>
              <a:t>Ca S</a:t>
            </a:r>
            <a:r>
              <a:rPr lang="en-US" baseline="-25000" dirty="0">
                <a:solidFill>
                  <a:srgbClr val="0070C0"/>
                </a:solidFill>
              </a:rPr>
              <a:t>2n</a:t>
            </a:r>
            <a:r>
              <a:rPr lang="en-US" dirty="0">
                <a:solidFill>
                  <a:srgbClr val="0070C0"/>
                </a:solidFill>
              </a:rPr>
              <a:t> vs. experiment</a:t>
            </a:r>
          </a:p>
          <a:p>
            <a:pPr marL="194310" indent="-194310">
              <a:buFont typeface="Arial" panose="020B0604020202020204" pitchFamily="34" charset="0"/>
              <a:buChar char="•"/>
            </a:pPr>
            <a:r>
              <a:rPr lang="en-US" baseline="30000" dirty="0">
                <a:solidFill>
                  <a:srgbClr val="0070C0"/>
                </a:solidFill>
              </a:rPr>
              <a:t>22</a:t>
            </a:r>
            <a:r>
              <a:rPr lang="en-US" dirty="0">
                <a:solidFill>
                  <a:srgbClr val="0070C0"/>
                </a:solidFill>
              </a:rPr>
              <a:t>O spectrum by CCEI</a:t>
            </a:r>
            <a:endParaRPr lang="en-US" baseline="30000" dirty="0">
              <a:solidFill>
                <a:srgbClr val="0070C0"/>
              </a:solidFill>
            </a:endParaRPr>
          </a:p>
        </p:txBody>
      </p:sp>
    </p:spTree>
    <p:extLst>
      <p:ext uri="{BB962C8B-B14F-4D97-AF65-F5344CB8AC3E}">
        <p14:creationId xmlns:p14="http://schemas.microsoft.com/office/powerpoint/2010/main" val="127280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31BFBC-9E45-7642-B8A0-D81497F757EC}"/>
              </a:ext>
            </a:extLst>
          </p:cNvPr>
          <p:cNvSpPr txBox="1"/>
          <p:nvPr/>
        </p:nvSpPr>
        <p:spPr>
          <a:xfrm>
            <a:off x="6809395" y="840322"/>
            <a:ext cx="1903085" cy="369332"/>
          </a:xfrm>
          <a:prstGeom prst="rect">
            <a:avLst/>
          </a:prstGeom>
          <a:noFill/>
        </p:spPr>
        <p:txBody>
          <a:bodyPr wrap="none" rtlCol="0">
            <a:spAutoFit/>
          </a:bodyPr>
          <a:lstStyle/>
          <a:p>
            <a:r>
              <a:rPr lang="en-US" b="1" dirty="0">
                <a:hlinkClick r:id="rId3"/>
              </a:rPr>
              <a:t>arXiv:1909.08446</a:t>
            </a:r>
            <a:r>
              <a:rPr lang="en-US" b="1" dirty="0"/>
              <a:t> </a:t>
            </a:r>
            <a:endParaRPr lang="en-US" dirty="0"/>
          </a:p>
        </p:txBody>
      </p:sp>
      <p:sp>
        <p:nvSpPr>
          <p:cNvPr id="5" name="TextBox 4">
            <a:extLst>
              <a:ext uri="{FF2B5EF4-FFF2-40B4-BE49-F238E27FC236}">
                <a16:creationId xmlns:a16="http://schemas.microsoft.com/office/drawing/2014/main" id="{20F6D59F-C8AA-9E49-A322-5101FB6892B5}"/>
              </a:ext>
            </a:extLst>
          </p:cNvPr>
          <p:cNvSpPr txBox="1"/>
          <p:nvPr/>
        </p:nvSpPr>
        <p:spPr>
          <a:xfrm>
            <a:off x="330040" y="55492"/>
            <a:ext cx="8653540" cy="523220"/>
          </a:xfrm>
          <a:prstGeom prst="rect">
            <a:avLst/>
          </a:prstGeom>
          <a:noFill/>
        </p:spPr>
        <p:txBody>
          <a:bodyPr wrap="square" rtlCol="0">
            <a:spAutoFit/>
          </a:bodyPr>
          <a:lstStyle/>
          <a:p>
            <a:r>
              <a:rPr lang="en-US" sz="2800" b="1" dirty="0">
                <a:solidFill>
                  <a:srgbClr val="FF0000"/>
                </a:solidFill>
              </a:rPr>
              <a:t>Bayes is great, but won’t the sampling be too expensive?</a:t>
            </a:r>
          </a:p>
        </p:txBody>
      </p:sp>
      <p:pic>
        <p:nvPicPr>
          <p:cNvPr id="6" name="Picture 5">
            <a:extLst>
              <a:ext uri="{FF2B5EF4-FFF2-40B4-BE49-F238E27FC236}">
                <a16:creationId xmlns:a16="http://schemas.microsoft.com/office/drawing/2014/main" id="{467C65E5-3246-174B-B0BA-A1D9A138B945}"/>
              </a:ext>
            </a:extLst>
          </p:cNvPr>
          <p:cNvPicPr>
            <a:picLocks noChangeAspect="1"/>
          </p:cNvPicPr>
          <p:nvPr/>
        </p:nvPicPr>
        <p:blipFill>
          <a:blip r:embed="rId4"/>
          <a:stretch>
            <a:fillRect/>
          </a:stretch>
        </p:blipFill>
        <p:spPr>
          <a:xfrm>
            <a:off x="268164" y="1625153"/>
            <a:ext cx="4234847" cy="3185848"/>
          </a:xfrm>
          <a:prstGeom prst="rect">
            <a:avLst/>
          </a:prstGeom>
        </p:spPr>
      </p:pic>
      <p:pic>
        <p:nvPicPr>
          <p:cNvPr id="7" name="Picture 6">
            <a:extLst>
              <a:ext uri="{FF2B5EF4-FFF2-40B4-BE49-F238E27FC236}">
                <a16:creationId xmlns:a16="http://schemas.microsoft.com/office/drawing/2014/main" id="{05EA80C2-9436-2640-8FFF-D0D9843D9DE7}"/>
              </a:ext>
            </a:extLst>
          </p:cNvPr>
          <p:cNvPicPr>
            <a:picLocks noChangeAspect="1"/>
          </p:cNvPicPr>
          <p:nvPr/>
        </p:nvPicPr>
        <p:blipFill>
          <a:blip r:embed="rId5"/>
          <a:stretch>
            <a:fillRect/>
          </a:stretch>
        </p:blipFill>
        <p:spPr>
          <a:xfrm>
            <a:off x="4640988" y="1625153"/>
            <a:ext cx="4265135" cy="3185848"/>
          </a:xfrm>
          <a:prstGeom prst="rect">
            <a:avLst/>
          </a:prstGeom>
        </p:spPr>
      </p:pic>
      <p:sp>
        <p:nvSpPr>
          <p:cNvPr id="8" name="TextBox 7">
            <a:extLst>
              <a:ext uri="{FF2B5EF4-FFF2-40B4-BE49-F238E27FC236}">
                <a16:creationId xmlns:a16="http://schemas.microsoft.com/office/drawing/2014/main" id="{3CBDBFB2-8BD8-F042-9C0C-7F639F21ED2A}"/>
              </a:ext>
            </a:extLst>
          </p:cNvPr>
          <p:cNvSpPr txBox="1"/>
          <p:nvPr/>
        </p:nvSpPr>
        <p:spPr>
          <a:xfrm>
            <a:off x="656492" y="517157"/>
            <a:ext cx="6152903" cy="646331"/>
          </a:xfrm>
          <a:prstGeom prst="rect">
            <a:avLst/>
          </a:prstGeom>
          <a:noFill/>
        </p:spPr>
        <p:txBody>
          <a:bodyPr wrap="none" rtlCol="0">
            <a:spAutoFit/>
          </a:bodyPr>
          <a:lstStyle/>
          <a:p>
            <a:pPr algn="ctr"/>
            <a:r>
              <a:rPr lang="en-US" i="1" dirty="0"/>
              <a:t>Eigenvector Continuation as an Efficient and Accurate Emulator </a:t>
            </a:r>
          </a:p>
          <a:p>
            <a:pPr algn="ctr"/>
            <a:r>
              <a:rPr lang="en-US" i="1" dirty="0"/>
              <a:t>for Uncertainty Quantification</a:t>
            </a:r>
          </a:p>
        </p:txBody>
      </p:sp>
      <p:sp>
        <p:nvSpPr>
          <p:cNvPr id="9" name="TextBox 8">
            <a:extLst>
              <a:ext uri="{FF2B5EF4-FFF2-40B4-BE49-F238E27FC236}">
                <a16:creationId xmlns:a16="http://schemas.microsoft.com/office/drawing/2014/main" id="{77EF09CF-26BD-ED4E-8340-17B541DC6073}"/>
              </a:ext>
            </a:extLst>
          </p:cNvPr>
          <p:cNvSpPr txBox="1"/>
          <p:nvPr/>
        </p:nvSpPr>
        <p:spPr>
          <a:xfrm>
            <a:off x="1317210" y="1120379"/>
            <a:ext cx="5101781" cy="369332"/>
          </a:xfrm>
          <a:prstGeom prst="rect">
            <a:avLst/>
          </a:prstGeom>
          <a:noFill/>
        </p:spPr>
        <p:txBody>
          <a:bodyPr wrap="none" rtlCol="0">
            <a:spAutoFit/>
          </a:bodyPr>
          <a:lstStyle/>
          <a:p>
            <a:r>
              <a:rPr lang="en-US" dirty="0"/>
              <a:t>S. König, A. </a:t>
            </a:r>
            <a:r>
              <a:rPr lang="en-US" dirty="0" err="1"/>
              <a:t>Ekström</a:t>
            </a:r>
            <a:r>
              <a:rPr lang="en-US" dirty="0"/>
              <a:t>, K. </a:t>
            </a:r>
            <a:r>
              <a:rPr lang="en-US" dirty="0" err="1"/>
              <a:t>Hebeler</a:t>
            </a:r>
            <a:r>
              <a:rPr lang="en-US" dirty="0"/>
              <a:t>, D. Lee, A. </a:t>
            </a:r>
            <a:r>
              <a:rPr lang="en-US" dirty="0" err="1"/>
              <a:t>Schwenk</a:t>
            </a:r>
            <a:endParaRPr lang="en-US" dirty="0"/>
          </a:p>
        </p:txBody>
      </p:sp>
      <p:sp>
        <p:nvSpPr>
          <p:cNvPr id="10" name="TextBox 9">
            <a:extLst>
              <a:ext uri="{FF2B5EF4-FFF2-40B4-BE49-F238E27FC236}">
                <a16:creationId xmlns:a16="http://schemas.microsoft.com/office/drawing/2014/main" id="{2659B653-F0F3-2945-8ADA-B59CB716A496}"/>
              </a:ext>
            </a:extLst>
          </p:cNvPr>
          <p:cNvSpPr txBox="1"/>
          <p:nvPr/>
        </p:nvSpPr>
        <p:spPr>
          <a:xfrm>
            <a:off x="1008184" y="2719754"/>
            <a:ext cx="1218667" cy="369332"/>
          </a:xfrm>
          <a:prstGeom prst="rect">
            <a:avLst/>
          </a:prstGeom>
          <a:solidFill>
            <a:schemeClr val="bg1">
              <a:lumMod val="85000"/>
            </a:schemeClr>
          </a:solidFill>
        </p:spPr>
        <p:txBody>
          <a:bodyPr wrap="none" rtlCol="0">
            <a:spAutoFit/>
          </a:bodyPr>
          <a:lstStyle/>
          <a:p>
            <a:r>
              <a:rPr lang="en-US" b="1" baseline="30000" dirty="0">
                <a:solidFill>
                  <a:srgbClr val="FF0000"/>
                </a:solidFill>
              </a:rPr>
              <a:t>4</a:t>
            </a:r>
            <a:r>
              <a:rPr lang="en-US" b="1" dirty="0">
                <a:solidFill>
                  <a:srgbClr val="FF0000"/>
                </a:solidFill>
              </a:rPr>
              <a:t>He energy</a:t>
            </a:r>
            <a:endParaRPr lang="en-US" b="1" baseline="30000" dirty="0">
              <a:solidFill>
                <a:srgbClr val="FF0000"/>
              </a:solidFill>
            </a:endParaRPr>
          </a:p>
        </p:txBody>
      </p:sp>
      <p:sp>
        <p:nvSpPr>
          <p:cNvPr id="11" name="TextBox 10">
            <a:extLst>
              <a:ext uri="{FF2B5EF4-FFF2-40B4-BE49-F238E27FC236}">
                <a16:creationId xmlns:a16="http://schemas.microsoft.com/office/drawing/2014/main" id="{59893375-D012-BF45-B490-28BA1FD4F6DA}"/>
              </a:ext>
            </a:extLst>
          </p:cNvPr>
          <p:cNvSpPr txBox="1"/>
          <p:nvPr/>
        </p:nvSpPr>
        <p:spPr>
          <a:xfrm>
            <a:off x="5243031" y="2597707"/>
            <a:ext cx="1218667" cy="369332"/>
          </a:xfrm>
          <a:prstGeom prst="rect">
            <a:avLst/>
          </a:prstGeom>
          <a:solidFill>
            <a:schemeClr val="bg1">
              <a:lumMod val="85000"/>
            </a:schemeClr>
          </a:solidFill>
        </p:spPr>
        <p:txBody>
          <a:bodyPr wrap="none" rtlCol="0">
            <a:spAutoFit/>
          </a:bodyPr>
          <a:lstStyle/>
          <a:p>
            <a:r>
              <a:rPr lang="en-US" b="1" baseline="30000" dirty="0">
                <a:solidFill>
                  <a:srgbClr val="FF0000"/>
                </a:solidFill>
              </a:rPr>
              <a:t>4</a:t>
            </a:r>
            <a:r>
              <a:rPr lang="en-US" b="1" dirty="0">
                <a:solidFill>
                  <a:srgbClr val="FF0000"/>
                </a:solidFill>
              </a:rPr>
              <a:t>He energy</a:t>
            </a:r>
            <a:endParaRPr lang="en-US" b="1" baseline="30000" dirty="0">
              <a:solidFill>
                <a:srgbClr val="FF0000"/>
              </a:solidFill>
            </a:endParaRPr>
          </a:p>
        </p:txBody>
      </p:sp>
    </p:spTree>
    <p:extLst>
      <p:ext uri="{BB962C8B-B14F-4D97-AF65-F5344CB8AC3E}">
        <p14:creationId xmlns:p14="http://schemas.microsoft.com/office/powerpoint/2010/main" val="26627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31BFBC-9E45-7642-B8A0-D81497F757EC}"/>
              </a:ext>
            </a:extLst>
          </p:cNvPr>
          <p:cNvSpPr txBox="1"/>
          <p:nvPr/>
        </p:nvSpPr>
        <p:spPr>
          <a:xfrm>
            <a:off x="7080749" y="638171"/>
            <a:ext cx="1955985" cy="369332"/>
          </a:xfrm>
          <a:prstGeom prst="rect">
            <a:avLst/>
          </a:prstGeom>
          <a:noFill/>
        </p:spPr>
        <p:txBody>
          <a:bodyPr wrap="none" rtlCol="0">
            <a:spAutoFit/>
          </a:bodyPr>
          <a:lstStyle/>
          <a:p>
            <a:r>
              <a:rPr lang="en-US" b="1" dirty="0">
                <a:hlinkClick r:id="rId3"/>
              </a:rPr>
              <a:t>arXiv: 1910.02922</a:t>
            </a:r>
            <a:r>
              <a:rPr lang="en-US" b="1" dirty="0"/>
              <a:t> </a:t>
            </a:r>
            <a:endParaRPr lang="en-US" dirty="0"/>
          </a:p>
        </p:txBody>
      </p:sp>
      <p:sp>
        <p:nvSpPr>
          <p:cNvPr id="5" name="TextBox 4">
            <a:extLst>
              <a:ext uri="{FF2B5EF4-FFF2-40B4-BE49-F238E27FC236}">
                <a16:creationId xmlns:a16="http://schemas.microsoft.com/office/drawing/2014/main" id="{20F6D59F-C8AA-9E49-A322-5101FB6892B5}"/>
              </a:ext>
            </a:extLst>
          </p:cNvPr>
          <p:cNvSpPr txBox="1"/>
          <p:nvPr/>
        </p:nvSpPr>
        <p:spPr>
          <a:xfrm>
            <a:off x="245533" y="55673"/>
            <a:ext cx="8630889" cy="523220"/>
          </a:xfrm>
          <a:prstGeom prst="rect">
            <a:avLst/>
          </a:prstGeom>
          <a:noFill/>
        </p:spPr>
        <p:txBody>
          <a:bodyPr wrap="none" rtlCol="0">
            <a:spAutoFit/>
          </a:bodyPr>
          <a:lstStyle/>
          <a:p>
            <a:r>
              <a:rPr lang="en-US" sz="2800" b="1" dirty="0">
                <a:solidFill>
                  <a:srgbClr val="FF0000"/>
                </a:solidFill>
              </a:rPr>
              <a:t>Bayes is great, but won’t the sampling be too expensive?</a:t>
            </a:r>
          </a:p>
        </p:txBody>
      </p:sp>
      <p:sp>
        <p:nvSpPr>
          <p:cNvPr id="7" name="TextBox 6">
            <a:extLst>
              <a:ext uri="{FF2B5EF4-FFF2-40B4-BE49-F238E27FC236}">
                <a16:creationId xmlns:a16="http://schemas.microsoft.com/office/drawing/2014/main" id="{0E57568C-D27A-6544-B4E5-2DF2D58A561F}"/>
              </a:ext>
            </a:extLst>
          </p:cNvPr>
          <p:cNvSpPr txBox="1"/>
          <p:nvPr/>
        </p:nvSpPr>
        <p:spPr>
          <a:xfrm>
            <a:off x="275350" y="4268732"/>
            <a:ext cx="8373534" cy="830997"/>
          </a:xfrm>
          <a:prstGeom prst="rect">
            <a:avLst/>
          </a:prstGeom>
          <a:noFill/>
        </p:spPr>
        <p:txBody>
          <a:bodyPr wrap="square" rtlCol="0">
            <a:spAutoFit/>
          </a:bodyPr>
          <a:lstStyle/>
          <a:p>
            <a:r>
              <a:rPr lang="en-US" sz="1600" dirty="0"/>
              <a:t>“We have to use (16 + 1) · 216 = </a:t>
            </a:r>
            <a:r>
              <a:rPr lang="en-US" sz="1600" dirty="0">
                <a:solidFill>
                  <a:srgbClr val="FF0000"/>
                </a:solidFill>
              </a:rPr>
              <a:t>1,114,112 quasi MC samples </a:t>
            </a:r>
            <a:r>
              <a:rPr lang="en-US" sz="1600" dirty="0"/>
              <a:t>to extract statistically significant main and total effects of the energy and radius for all LECs. With SP-CC(64) this took about </a:t>
            </a:r>
            <a:r>
              <a:rPr lang="en-US" sz="1600" dirty="0">
                <a:solidFill>
                  <a:srgbClr val="FF0000"/>
                </a:solidFill>
              </a:rPr>
              <a:t>1 hour </a:t>
            </a:r>
            <a:r>
              <a:rPr lang="en-US" sz="1600" dirty="0"/>
              <a:t>on a standard laptop, while an equivalent set of exact CCSD computations would require </a:t>
            </a:r>
            <a:r>
              <a:rPr lang="en-US" sz="1600" dirty="0">
                <a:solidFill>
                  <a:srgbClr val="FF0000"/>
                </a:solidFill>
              </a:rPr>
              <a:t>20 years</a:t>
            </a:r>
            <a:r>
              <a:rPr lang="en-US" sz="1600" dirty="0"/>
              <a:t>."</a:t>
            </a:r>
          </a:p>
        </p:txBody>
      </p:sp>
      <p:pic>
        <p:nvPicPr>
          <p:cNvPr id="3" name="Picture 2">
            <a:extLst>
              <a:ext uri="{FF2B5EF4-FFF2-40B4-BE49-F238E27FC236}">
                <a16:creationId xmlns:a16="http://schemas.microsoft.com/office/drawing/2014/main" id="{346E3EC5-82A7-9446-B2F4-B5B5D1C06B3F}"/>
              </a:ext>
            </a:extLst>
          </p:cNvPr>
          <p:cNvPicPr>
            <a:picLocks noChangeAspect="1"/>
          </p:cNvPicPr>
          <p:nvPr/>
        </p:nvPicPr>
        <p:blipFill>
          <a:blip r:embed="rId4"/>
          <a:stretch>
            <a:fillRect/>
          </a:stretch>
        </p:blipFill>
        <p:spPr>
          <a:xfrm>
            <a:off x="303227" y="1240177"/>
            <a:ext cx="2349386" cy="2997858"/>
          </a:xfrm>
          <a:prstGeom prst="rect">
            <a:avLst/>
          </a:prstGeom>
        </p:spPr>
      </p:pic>
      <p:pic>
        <p:nvPicPr>
          <p:cNvPr id="11" name="Picture 10">
            <a:extLst>
              <a:ext uri="{FF2B5EF4-FFF2-40B4-BE49-F238E27FC236}">
                <a16:creationId xmlns:a16="http://schemas.microsoft.com/office/drawing/2014/main" id="{154AE627-27D9-B34F-B380-62C5926EF37D}"/>
              </a:ext>
            </a:extLst>
          </p:cNvPr>
          <p:cNvPicPr>
            <a:picLocks noChangeAspect="1"/>
          </p:cNvPicPr>
          <p:nvPr/>
        </p:nvPicPr>
        <p:blipFill>
          <a:blip r:embed="rId5"/>
          <a:stretch>
            <a:fillRect/>
          </a:stretch>
        </p:blipFill>
        <p:spPr>
          <a:xfrm>
            <a:off x="2872116" y="1384766"/>
            <a:ext cx="5956300" cy="2679700"/>
          </a:xfrm>
          <a:prstGeom prst="rect">
            <a:avLst/>
          </a:prstGeom>
        </p:spPr>
      </p:pic>
      <p:sp>
        <p:nvSpPr>
          <p:cNvPr id="2" name="TextBox 1">
            <a:extLst>
              <a:ext uri="{FF2B5EF4-FFF2-40B4-BE49-F238E27FC236}">
                <a16:creationId xmlns:a16="http://schemas.microsoft.com/office/drawing/2014/main" id="{6CC10DCF-BC92-6445-B5E8-B63D52630AC7}"/>
              </a:ext>
            </a:extLst>
          </p:cNvPr>
          <p:cNvSpPr txBox="1"/>
          <p:nvPr/>
        </p:nvSpPr>
        <p:spPr>
          <a:xfrm>
            <a:off x="644732" y="536133"/>
            <a:ext cx="6286721" cy="369332"/>
          </a:xfrm>
          <a:prstGeom prst="rect">
            <a:avLst/>
          </a:prstGeom>
          <a:noFill/>
        </p:spPr>
        <p:txBody>
          <a:bodyPr wrap="none" rtlCol="0">
            <a:spAutoFit/>
          </a:bodyPr>
          <a:lstStyle/>
          <a:p>
            <a:r>
              <a:rPr lang="en-US" i="1" dirty="0"/>
              <a:t>Global sensitivity analysis of bulk properties of an atomic nucleus</a:t>
            </a:r>
          </a:p>
        </p:txBody>
      </p:sp>
      <p:sp>
        <p:nvSpPr>
          <p:cNvPr id="9" name="TextBox 8">
            <a:extLst>
              <a:ext uri="{FF2B5EF4-FFF2-40B4-BE49-F238E27FC236}">
                <a16:creationId xmlns:a16="http://schemas.microsoft.com/office/drawing/2014/main" id="{AA7F96C0-1D9A-C944-85EF-53FCF1745221}"/>
              </a:ext>
            </a:extLst>
          </p:cNvPr>
          <p:cNvSpPr txBox="1"/>
          <p:nvPr/>
        </p:nvSpPr>
        <p:spPr>
          <a:xfrm>
            <a:off x="2534864" y="822837"/>
            <a:ext cx="2506455" cy="369332"/>
          </a:xfrm>
          <a:prstGeom prst="rect">
            <a:avLst/>
          </a:prstGeom>
          <a:noFill/>
        </p:spPr>
        <p:txBody>
          <a:bodyPr wrap="none" rtlCol="0">
            <a:spAutoFit/>
          </a:bodyPr>
          <a:lstStyle/>
          <a:p>
            <a:r>
              <a:rPr lang="en-US" dirty="0"/>
              <a:t>A. </a:t>
            </a:r>
            <a:r>
              <a:rPr lang="en-US" dirty="0" err="1"/>
              <a:t>Ekström</a:t>
            </a:r>
            <a:r>
              <a:rPr lang="en-US" dirty="0"/>
              <a:t> and G. Hagen</a:t>
            </a:r>
          </a:p>
        </p:txBody>
      </p:sp>
    </p:spTree>
    <p:extLst>
      <p:ext uri="{BB962C8B-B14F-4D97-AF65-F5344CB8AC3E}">
        <p14:creationId xmlns:p14="http://schemas.microsoft.com/office/powerpoint/2010/main" val="95950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C691-A2C7-7D4D-B65C-BEA4D0236A75}"/>
              </a:ext>
            </a:extLst>
          </p:cNvPr>
          <p:cNvSpPr>
            <a:spLocks noGrp="1"/>
          </p:cNvSpPr>
          <p:nvPr>
            <p:ph type="title"/>
          </p:nvPr>
        </p:nvSpPr>
        <p:spPr/>
        <p:txBody>
          <a:bodyPr/>
          <a:lstStyle/>
          <a:p>
            <a:r>
              <a:rPr lang="en-US" b="1" dirty="0">
                <a:solidFill>
                  <a:srgbClr val="FF0000"/>
                </a:solidFill>
              </a:rPr>
              <a:t>More frontiers in nuclear theory UQ</a:t>
            </a:r>
          </a:p>
        </p:txBody>
      </p:sp>
      <p:sp>
        <p:nvSpPr>
          <p:cNvPr id="3" name="Content Placeholder 2">
            <a:extLst>
              <a:ext uri="{FF2B5EF4-FFF2-40B4-BE49-F238E27FC236}">
                <a16:creationId xmlns:a16="http://schemas.microsoft.com/office/drawing/2014/main" id="{BE1872FC-5399-7D43-93FB-D0402A2DEAF6}"/>
              </a:ext>
            </a:extLst>
          </p:cNvPr>
          <p:cNvSpPr>
            <a:spLocks noGrp="1"/>
          </p:cNvSpPr>
          <p:nvPr>
            <p:ph idx="1"/>
          </p:nvPr>
        </p:nvSpPr>
        <p:spPr>
          <a:xfrm>
            <a:off x="457200" y="994172"/>
            <a:ext cx="8229600" cy="3943349"/>
          </a:xfrm>
        </p:spPr>
        <p:txBody>
          <a:bodyPr>
            <a:normAutofit lnSpcReduction="10000"/>
          </a:bodyPr>
          <a:lstStyle/>
          <a:p>
            <a:pPr marL="192024" indent="-192024"/>
            <a:r>
              <a:rPr lang="en-US" dirty="0"/>
              <a:t>Parameter estimation including truncation errors: use EC! </a:t>
            </a:r>
          </a:p>
          <a:p>
            <a:pPr marL="592074" lvl="1" indent="-192024"/>
            <a:r>
              <a:rPr lang="en-US" dirty="0">
                <a:solidFill>
                  <a:srgbClr val="0070C0"/>
                </a:solidFill>
              </a:rPr>
              <a:t>E.g., three-body force determination (S. </a:t>
            </a:r>
            <a:r>
              <a:rPr lang="en-US" dirty="0" err="1">
                <a:solidFill>
                  <a:srgbClr val="0070C0"/>
                </a:solidFill>
              </a:rPr>
              <a:t>Wesolowski</a:t>
            </a:r>
            <a:r>
              <a:rPr lang="en-US" dirty="0">
                <a:solidFill>
                  <a:srgbClr val="0070C0"/>
                </a:solidFill>
              </a:rPr>
              <a:t>, Chalmers et al.)</a:t>
            </a:r>
          </a:p>
          <a:p>
            <a:pPr marL="192024" indent="-192024"/>
            <a:r>
              <a:rPr lang="en-US" dirty="0"/>
              <a:t>Bayes for nuclear reactions: examples </a:t>
            </a:r>
          </a:p>
          <a:p>
            <a:pPr marL="592074" lvl="1" indent="-192024"/>
            <a:r>
              <a:rPr lang="en-US" dirty="0">
                <a:solidFill>
                  <a:srgbClr val="0070C0"/>
                </a:solidFill>
              </a:rPr>
              <a:t>Parameter estimation for direct reactions</a:t>
            </a:r>
            <a:br>
              <a:rPr lang="en-US" dirty="0">
                <a:solidFill>
                  <a:srgbClr val="0070C0"/>
                </a:solidFill>
              </a:rPr>
            </a:br>
            <a:r>
              <a:rPr lang="en-US" dirty="0">
                <a:solidFill>
                  <a:srgbClr val="0070C0"/>
                </a:solidFill>
              </a:rPr>
              <a:t>   G.B. King et al. Phys. Rev. Lett. </a:t>
            </a:r>
            <a:r>
              <a:rPr lang="en-US" b="1" dirty="0">
                <a:solidFill>
                  <a:srgbClr val="0070C0"/>
                </a:solidFill>
              </a:rPr>
              <a:t>122</a:t>
            </a:r>
            <a:r>
              <a:rPr lang="en-US" dirty="0">
                <a:solidFill>
                  <a:srgbClr val="0070C0"/>
                </a:solidFill>
              </a:rPr>
              <a:t>, 232502 (2019)</a:t>
            </a:r>
          </a:p>
          <a:p>
            <a:pPr marL="592074" lvl="1" indent="-192024"/>
            <a:r>
              <a:rPr lang="en-US" dirty="0">
                <a:solidFill>
                  <a:srgbClr val="0070C0"/>
                </a:solidFill>
              </a:rPr>
              <a:t>EFT + Bayes for </a:t>
            </a:r>
            <a:r>
              <a:rPr lang="en-US" baseline="30000" dirty="0">
                <a:solidFill>
                  <a:srgbClr val="0070C0"/>
                </a:solidFill>
              </a:rPr>
              <a:t>3</a:t>
            </a:r>
            <a:r>
              <a:rPr lang="en-US" dirty="0">
                <a:solidFill>
                  <a:srgbClr val="0070C0"/>
                </a:solidFill>
              </a:rPr>
              <a:t>He(</a:t>
            </a:r>
            <a:r>
              <a:rPr lang="el-GR" dirty="0" err="1">
                <a:solidFill>
                  <a:srgbClr val="0070C0"/>
                </a:solidFill>
              </a:rPr>
              <a:t>α,γ</a:t>
            </a:r>
            <a:r>
              <a:rPr lang="el-GR" dirty="0">
                <a:solidFill>
                  <a:srgbClr val="0070C0"/>
                </a:solidFill>
              </a:rPr>
              <a:t>)</a:t>
            </a:r>
            <a:r>
              <a:rPr lang="el-GR" baseline="30000" dirty="0">
                <a:solidFill>
                  <a:srgbClr val="0070C0"/>
                </a:solidFill>
              </a:rPr>
              <a:t>7</a:t>
            </a:r>
            <a:r>
              <a:rPr lang="en-US" dirty="0">
                <a:solidFill>
                  <a:srgbClr val="0070C0"/>
                </a:solidFill>
              </a:rPr>
              <a:t>Be using “supermodels”</a:t>
            </a:r>
            <a:br>
              <a:rPr lang="en-US" dirty="0">
                <a:solidFill>
                  <a:srgbClr val="0070C0"/>
                </a:solidFill>
              </a:rPr>
            </a:br>
            <a:r>
              <a:rPr lang="en-US" dirty="0">
                <a:solidFill>
                  <a:srgbClr val="0070C0"/>
                </a:solidFill>
              </a:rPr>
              <a:t>   X. Zhang, K. </a:t>
            </a:r>
            <a:r>
              <a:rPr lang="en-US" dirty="0" err="1">
                <a:solidFill>
                  <a:srgbClr val="0070C0"/>
                </a:solidFill>
              </a:rPr>
              <a:t>Nollett</a:t>
            </a:r>
            <a:r>
              <a:rPr lang="en-US" dirty="0">
                <a:solidFill>
                  <a:srgbClr val="0070C0"/>
                </a:solidFill>
              </a:rPr>
              <a:t>, D. Phillips, arXiv:1909.07287</a:t>
            </a:r>
          </a:p>
          <a:p>
            <a:pPr marL="192024" indent="-192024"/>
            <a:r>
              <a:rPr lang="en-US" dirty="0"/>
              <a:t>Interface with machine learning: make ML more Bayesian?</a:t>
            </a:r>
          </a:p>
          <a:p>
            <a:pPr marL="192024" indent="-192024"/>
            <a:r>
              <a:rPr lang="en-US" dirty="0"/>
              <a:t>Bayesian model selection: opportunities and questions</a:t>
            </a:r>
          </a:p>
          <a:p>
            <a:pPr marL="592074" lvl="1" indent="-192024"/>
            <a:r>
              <a:rPr lang="en-US" dirty="0">
                <a:solidFill>
                  <a:srgbClr val="0070C0"/>
                </a:solidFill>
              </a:rPr>
              <a:t>E.g., competing EFT power </a:t>
            </a:r>
            <a:r>
              <a:rPr lang="en-US" dirty="0" err="1">
                <a:solidFill>
                  <a:srgbClr val="0070C0"/>
                </a:solidFill>
              </a:rPr>
              <a:t>countings</a:t>
            </a:r>
            <a:r>
              <a:rPr lang="en-US" dirty="0">
                <a:solidFill>
                  <a:srgbClr val="0070C0"/>
                </a:solidFill>
              </a:rPr>
              <a:t> </a:t>
            </a:r>
            <a:br>
              <a:rPr lang="en-US" dirty="0">
                <a:solidFill>
                  <a:srgbClr val="0070C0"/>
                </a:solidFill>
              </a:rPr>
            </a:br>
            <a:r>
              <a:rPr lang="en-US" dirty="0">
                <a:solidFill>
                  <a:srgbClr val="0070C0"/>
                </a:solidFill>
              </a:rPr>
              <a:t>   P. </a:t>
            </a:r>
            <a:r>
              <a:rPr lang="en-US" dirty="0" err="1">
                <a:solidFill>
                  <a:srgbClr val="0070C0"/>
                </a:solidFill>
              </a:rPr>
              <a:t>Premarathna</a:t>
            </a:r>
            <a:r>
              <a:rPr lang="en-US" dirty="0">
                <a:solidFill>
                  <a:srgbClr val="0070C0"/>
                </a:solidFill>
              </a:rPr>
              <a:t> and Gautam </a:t>
            </a:r>
            <a:r>
              <a:rPr lang="en-US" dirty="0" err="1">
                <a:solidFill>
                  <a:srgbClr val="0070C0"/>
                </a:solidFill>
              </a:rPr>
              <a:t>Rupak</a:t>
            </a:r>
            <a:r>
              <a:rPr lang="en-US" dirty="0">
                <a:solidFill>
                  <a:srgbClr val="0070C0"/>
                </a:solidFill>
              </a:rPr>
              <a:t>; arXiv:1906.04143 </a:t>
            </a:r>
          </a:p>
        </p:txBody>
      </p:sp>
    </p:spTree>
    <p:extLst>
      <p:ext uri="{BB962C8B-B14F-4D97-AF65-F5344CB8AC3E}">
        <p14:creationId xmlns:p14="http://schemas.microsoft.com/office/powerpoint/2010/main" val="342056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C9C9C9"/>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C9C9C9"/>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C9C9C9"/>
                                      </p:to>
                                    </p:animClr>
                                  </p:sub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C9C9C9"/>
                                      </p:to>
                                    </p:animClr>
                                  </p:sub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C9C9C9"/>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C9C9C9"/>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5CFB0B-570C-5142-819A-A5DC4CA251F9}"/>
              </a:ext>
            </a:extLst>
          </p:cNvPr>
          <p:cNvSpPr txBox="1"/>
          <p:nvPr/>
        </p:nvSpPr>
        <p:spPr>
          <a:xfrm>
            <a:off x="1465723" y="224735"/>
            <a:ext cx="2390976" cy="461665"/>
          </a:xfrm>
          <a:prstGeom prst="rect">
            <a:avLst/>
          </a:prstGeom>
          <a:noFill/>
        </p:spPr>
        <p:txBody>
          <a:bodyPr wrap="none" rtlCol="0">
            <a:spAutoFit/>
          </a:bodyPr>
          <a:lstStyle/>
          <a:p>
            <a:r>
              <a:rPr lang="en-US" sz="2400" b="1" dirty="0">
                <a:solidFill>
                  <a:srgbClr val="FF0000"/>
                </a:solidFill>
              </a:rPr>
              <a:t>Take-away points</a:t>
            </a:r>
          </a:p>
        </p:txBody>
      </p:sp>
      <p:sp>
        <p:nvSpPr>
          <p:cNvPr id="3" name="TextBox 2">
            <a:extLst>
              <a:ext uri="{FF2B5EF4-FFF2-40B4-BE49-F238E27FC236}">
                <a16:creationId xmlns:a16="http://schemas.microsoft.com/office/drawing/2014/main" id="{B2625FB9-AF1B-774A-AAED-68785A2B0058}"/>
              </a:ext>
            </a:extLst>
          </p:cNvPr>
          <p:cNvSpPr txBox="1"/>
          <p:nvPr/>
        </p:nvSpPr>
        <p:spPr>
          <a:xfrm>
            <a:off x="201386" y="686400"/>
            <a:ext cx="5562831" cy="4078039"/>
          </a:xfrm>
          <a:prstGeom prst="rect">
            <a:avLst/>
          </a:prstGeom>
          <a:noFill/>
        </p:spPr>
        <p:txBody>
          <a:bodyPr wrap="square" rtlCol="0">
            <a:spAutoFit/>
          </a:bodyPr>
          <a:lstStyle/>
          <a:p>
            <a:pPr marL="194310" indent="-194310">
              <a:spcAft>
                <a:spcPts val="600"/>
              </a:spcAft>
              <a:buFont typeface="Arial" panose="020B0604020202020204" pitchFamily="34" charset="0"/>
              <a:buChar char="•"/>
            </a:pPr>
            <a:r>
              <a:rPr lang="en-US" dirty="0"/>
              <a:t>Bayesian statistics is a powerful framework for nuclear theory uncertainty quantification (UQ).</a:t>
            </a:r>
          </a:p>
          <a:p>
            <a:pPr marL="194310" indent="-194310">
              <a:spcAft>
                <a:spcPts val="600"/>
              </a:spcAft>
              <a:buFont typeface="Arial" panose="020B0604020202020204" pitchFamily="34" charset="0"/>
              <a:buChar char="•"/>
            </a:pPr>
            <a:r>
              <a:rPr lang="en-US" dirty="0"/>
              <a:t>Theory discrepancy model from residuals or, for EFTs, the convergence pattern and naturalness priors;         GP truncation error model for correlations. </a:t>
            </a:r>
          </a:p>
          <a:p>
            <a:pPr marL="194310" indent="-194310">
              <a:spcAft>
                <a:spcPts val="600"/>
              </a:spcAft>
              <a:buFont typeface="Arial" panose="020B0604020202020204" pitchFamily="34" charset="0"/>
              <a:buChar char="•"/>
            </a:pPr>
            <a:r>
              <a:rPr lang="en-US" dirty="0">
                <a:solidFill>
                  <a:srgbClr val="FF0000"/>
                </a:solidFill>
              </a:rPr>
              <a:t>Model checking is an essential part of Bayesian UQ.</a:t>
            </a:r>
            <a:endParaRPr lang="en-US" dirty="0"/>
          </a:p>
          <a:p>
            <a:pPr marL="194310" indent="-194310">
              <a:spcAft>
                <a:spcPts val="600"/>
              </a:spcAft>
              <a:buFont typeface="Arial" panose="020B0604020202020204" pitchFamily="34" charset="0"/>
              <a:buChar char="•"/>
            </a:pPr>
            <a:r>
              <a:rPr lang="en-US" dirty="0"/>
              <a:t>Need to sample for parameter estimation and the propagation of uncertainties:  </a:t>
            </a:r>
            <a:r>
              <a:rPr lang="en-US" dirty="0">
                <a:solidFill>
                  <a:schemeClr val="accent4">
                    <a:lumMod val="75000"/>
                  </a:schemeClr>
                </a:solidFill>
              </a:rPr>
              <a:t>Eigenvector continuation </a:t>
            </a:r>
            <a:r>
              <a:rPr lang="en-US" dirty="0"/>
              <a:t>is a very promising solution to computational load!</a:t>
            </a:r>
          </a:p>
          <a:p>
            <a:pPr marL="194310" indent="-194310">
              <a:spcAft>
                <a:spcPts val="600"/>
              </a:spcAft>
              <a:buFont typeface="Arial" panose="020B0604020202020204" pitchFamily="34" charset="0"/>
              <a:buChar char="•"/>
            </a:pPr>
            <a:r>
              <a:rPr lang="en-US" dirty="0"/>
              <a:t>Parameter estimation with priors and truncation errors minimizes overfitting and dependence on how much data is used; posteriors used for diagnostics.</a:t>
            </a:r>
          </a:p>
          <a:p>
            <a:pPr marL="194310" indent="-194310">
              <a:spcAft>
                <a:spcPts val="600"/>
              </a:spcAft>
              <a:buFont typeface="Arial" panose="020B0604020202020204" pitchFamily="34" charset="0"/>
              <a:buChar char="•"/>
            </a:pPr>
            <a:r>
              <a:rPr lang="en-US" dirty="0"/>
              <a:t>Model selection is a frontier for EFT Bayesian statistics.</a:t>
            </a:r>
          </a:p>
        </p:txBody>
      </p:sp>
      <p:pic>
        <p:nvPicPr>
          <p:cNvPr id="4" name="Picture 3">
            <a:extLst>
              <a:ext uri="{FF2B5EF4-FFF2-40B4-BE49-F238E27FC236}">
                <a16:creationId xmlns:a16="http://schemas.microsoft.com/office/drawing/2014/main" id="{CF907791-D3B3-654B-9243-D7221AD15BE9}"/>
              </a:ext>
            </a:extLst>
          </p:cNvPr>
          <p:cNvPicPr>
            <a:picLocks noChangeAspect="1"/>
          </p:cNvPicPr>
          <p:nvPr/>
        </p:nvPicPr>
        <p:blipFill>
          <a:blip r:embed="rId3"/>
          <a:stretch>
            <a:fillRect/>
          </a:stretch>
        </p:blipFill>
        <p:spPr>
          <a:xfrm>
            <a:off x="6045208" y="2937202"/>
            <a:ext cx="2491320" cy="1986005"/>
          </a:xfrm>
          <a:prstGeom prst="rect">
            <a:avLst/>
          </a:prstGeom>
        </p:spPr>
      </p:pic>
      <p:pic>
        <p:nvPicPr>
          <p:cNvPr id="5" name="Picture 4">
            <a:extLst>
              <a:ext uri="{FF2B5EF4-FFF2-40B4-BE49-F238E27FC236}">
                <a16:creationId xmlns:a16="http://schemas.microsoft.com/office/drawing/2014/main" id="{CF3A2683-FE17-E24C-A9CE-FA0884619A78}"/>
              </a:ext>
            </a:extLst>
          </p:cNvPr>
          <p:cNvPicPr>
            <a:picLocks noChangeAspect="1"/>
          </p:cNvPicPr>
          <p:nvPr/>
        </p:nvPicPr>
        <p:blipFill>
          <a:blip r:embed="rId4"/>
          <a:stretch>
            <a:fillRect/>
          </a:stretch>
        </p:blipFill>
        <p:spPr>
          <a:xfrm>
            <a:off x="6482790" y="356621"/>
            <a:ext cx="2262745" cy="2428312"/>
          </a:xfrm>
          <a:prstGeom prst="rect">
            <a:avLst/>
          </a:prstGeom>
        </p:spPr>
      </p:pic>
    </p:spTree>
    <p:extLst>
      <p:ext uri="{BB962C8B-B14F-4D97-AF65-F5344CB8AC3E}">
        <p14:creationId xmlns:p14="http://schemas.microsoft.com/office/powerpoint/2010/main" val="324633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C9C9C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C9C9C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C9C9C9"/>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C9C9C9"/>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C9C9C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55E7BF-AEE9-4841-9364-B009BDC10FBC}"/>
              </a:ext>
            </a:extLst>
          </p:cNvPr>
          <p:cNvSpPr txBox="1"/>
          <p:nvPr/>
        </p:nvSpPr>
        <p:spPr>
          <a:xfrm>
            <a:off x="2725982" y="914400"/>
            <a:ext cx="3692036" cy="1015663"/>
          </a:xfrm>
          <a:prstGeom prst="rect">
            <a:avLst/>
          </a:prstGeom>
          <a:noFill/>
        </p:spPr>
        <p:txBody>
          <a:bodyPr wrap="none" rtlCol="0">
            <a:spAutoFit/>
          </a:bodyPr>
          <a:lstStyle/>
          <a:p>
            <a:r>
              <a:rPr lang="en-US" sz="6000" dirty="0"/>
              <a:t>Extra slides</a:t>
            </a:r>
          </a:p>
        </p:txBody>
      </p:sp>
    </p:spTree>
    <p:extLst>
      <p:ext uri="{BB962C8B-B14F-4D97-AF65-F5344CB8AC3E}">
        <p14:creationId xmlns:p14="http://schemas.microsoft.com/office/powerpoint/2010/main" val="358382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3FBCE4-F457-1A46-ABE3-5AA56561A3E0}"/>
              </a:ext>
            </a:extLst>
          </p:cNvPr>
          <p:cNvSpPr txBox="1"/>
          <p:nvPr/>
        </p:nvSpPr>
        <p:spPr>
          <a:xfrm>
            <a:off x="822063" y="92785"/>
            <a:ext cx="7499874" cy="461665"/>
          </a:xfrm>
          <a:prstGeom prst="rect">
            <a:avLst/>
          </a:prstGeom>
          <a:noFill/>
        </p:spPr>
        <p:txBody>
          <a:bodyPr wrap="none" rtlCol="0">
            <a:spAutoFit/>
          </a:bodyPr>
          <a:lstStyle/>
          <a:p>
            <a:r>
              <a:rPr lang="en-US" sz="2400" b="1" dirty="0">
                <a:solidFill>
                  <a:srgbClr val="FF0000"/>
                </a:solidFill>
              </a:rPr>
              <a:t>TALENT: Training in Advanced Low-Energy Nuclear Theory</a:t>
            </a:r>
          </a:p>
        </p:txBody>
      </p:sp>
      <p:sp>
        <p:nvSpPr>
          <p:cNvPr id="6" name="TextBox 5">
            <a:extLst>
              <a:ext uri="{FF2B5EF4-FFF2-40B4-BE49-F238E27FC236}">
                <a16:creationId xmlns:a16="http://schemas.microsoft.com/office/drawing/2014/main" id="{7155FC43-86CA-524C-8E1C-6817EA7C616A}"/>
              </a:ext>
            </a:extLst>
          </p:cNvPr>
          <p:cNvSpPr txBox="1"/>
          <p:nvPr/>
        </p:nvSpPr>
        <p:spPr>
          <a:xfrm>
            <a:off x="288972" y="554450"/>
            <a:ext cx="8566056" cy="584775"/>
          </a:xfrm>
          <a:prstGeom prst="rect">
            <a:avLst/>
          </a:prstGeom>
          <a:noFill/>
        </p:spPr>
        <p:txBody>
          <a:bodyPr wrap="square" rtlCol="0">
            <a:spAutoFit/>
          </a:bodyPr>
          <a:lstStyle/>
          <a:p>
            <a:r>
              <a:rPr lang="en-US" sz="1600" dirty="0"/>
              <a:t>The TALENT initiative aims at providing advanced training to graduate students and young researchers in low-energy nuclear theory.  TALENT offers intensive three-week courses on a rotating set of topics.</a:t>
            </a:r>
          </a:p>
        </p:txBody>
      </p:sp>
      <p:sp>
        <p:nvSpPr>
          <p:cNvPr id="10" name="TextBox 9">
            <a:extLst>
              <a:ext uri="{FF2B5EF4-FFF2-40B4-BE49-F238E27FC236}">
                <a16:creationId xmlns:a16="http://schemas.microsoft.com/office/drawing/2014/main" id="{B6CF4888-EC07-4E42-AF7E-27AD9630CA9B}"/>
              </a:ext>
            </a:extLst>
          </p:cNvPr>
          <p:cNvSpPr txBox="1"/>
          <p:nvPr/>
        </p:nvSpPr>
        <p:spPr>
          <a:xfrm>
            <a:off x="396240" y="2336159"/>
            <a:ext cx="8458788" cy="2323713"/>
          </a:xfrm>
          <a:prstGeom prst="rect">
            <a:avLst/>
          </a:prstGeom>
          <a:noFill/>
        </p:spPr>
        <p:txBody>
          <a:bodyPr wrap="square" rtlCol="0">
            <a:spAutoFit/>
          </a:bodyPr>
          <a:lstStyle/>
          <a:p>
            <a:r>
              <a:rPr lang="en-US" b="1" dirty="0">
                <a:solidFill>
                  <a:schemeClr val="accent5">
                    <a:lumMod val="75000"/>
                  </a:schemeClr>
                </a:solidFill>
              </a:rPr>
              <a:t>TALENT courses scheduled for 2020 (see </a:t>
            </a:r>
            <a:r>
              <a:rPr lang="en-US" b="1" dirty="0">
                <a:solidFill>
                  <a:schemeClr val="accent5">
                    <a:lumMod val="75000"/>
                  </a:schemeClr>
                </a:solidFill>
                <a:hlinkClick r:id="rId3"/>
              </a:rPr>
              <a:t>http://nucleartalent.org</a:t>
            </a:r>
            <a:r>
              <a:rPr lang="en-US" b="1" dirty="0">
                <a:solidFill>
                  <a:schemeClr val="accent5">
                    <a:lumMod val="75000"/>
                  </a:schemeClr>
                </a:solidFill>
              </a:rPr>
              <a:t> for more info):</a:t>
            </a:r>
            <a:endParaRPr lang="en-US" dirty="0"/>
          </a:p>
          <a:p>
            <a:pPr marL="194310" indent="-194310">
              <a:spcBef>
                <a:spcPts val="600"/>
              </a:spcBef>
              <a:buFont typeface="Arial" panose="020B0604020202020204" pitchFamily="34" charset="0"/>
              <a:buChar char="•"/>
            </a:pPr>
            <a:r>
              <a:rPr lang="en-US" sz="1600" b="1" dirty="0"/>
              <a:t>Atomic Nuclei as Open Quantum Systems: Unifying Nuclear Structure and Reactions </a:t>
            </a:r>
            <a:r>
              <a:rPr lang="en-US" sz="1600" dirty="0"/>
              <a:t>will be held at the INT in Seattle, WA from June 22 to July 10, 2020. </a:t>
            </a:r>
            <a:br>
              <a:rPr lang="en-US" sz="1600" dirty="0"/>
            </a:br>
            <a:r>
              <a:rPr lang="en-US" sz="1600" b="1" dirty="0"/>
              <a:t>Contact:</a:t>
            </a:r>
            <a:r>
              <a:rPr lang="en-US" sz="1600" dirty="0"/>
              <a:t> Christian </a:t>
            </a:r>
            <a:r>
              <a:rPr lang="en-US" sz="1600" dirty="0" err="1"/>
              <a:t>Forssén</a:t>
            </a:r>
            <a:r>
              <a:rPr lang="en-US" sz="1600" dirty="0"/>
              <a:t> (</a:t>
            </a:r>
            <a:r>
              <a:rPr lang="en-US" sz="1600" dirty="0" err="1"/>
              <a:t>christian.forssen@chalmers.se</a:t>
            </a:r>
            <a:r>
              <a:rPr lang="en-US" sz="1600" dirty="0"/>
              <a:t>).</a:t>
            </a:r>
          </a:p>
          <a:p>
            <a:pPr marL="194310" indent="-194310">
              <a:spcBef>
                <a:spcPts val="600"/>
              </a:spcBef>
              <a:buFont typeface="Arial" panose="020B0604020202020204" pitchFamily="34" charset="0"/>
              <a:buChar char="•"/>
            </a:pPr>
            <a:r>
              <a:rPr lang="en-US" sz="1600" b="1" dirty="0"/>
              <a:t>Density Functional Theory and Self-Consistent Methods</a:t>
            </a:r>
            <a:r>
              <a:rPr lang="en-US" sz="1600" dirty="0"/>
              <a:t> will be held at LBNL, in Berkeley, CA.  The dates are July 6 to July 24, 2020.  </a:t>
            </a:r>
            <a:r>
              <a:rPr lang="en-US" sz="1600" b="1" dirty="0"/>
              <a:t>Contact:</a:t>
            </a:r>
            <a:r>
              <a:rPr lang="en-US" sz="1600" dirty="0"/>
              <a:t> Nicolas </a:t>
            </a:r>
            <a:r>
              <a:rPr lang="en-US" sz="1600" dirty="0" err="1"/>
              <a:t>Schunck</a:t>
            </a:r>
            <a:r>
              <a:rPr lang="en-US" sz="1600" dirty="0"/>
              <a:t> (schunck1@llnl.gov).</a:t>
            </a:r>
          </a:p>
          <a:p>
            <a:pPr marL="194310" indent="-194310">
              <a:spcBef>
                <a:spcPts val="600"/>
              </a:spcBef>
              <a:buFont typeface="Arial" panose="020B0604020202020204" pitchFamily="34" charset="0"/>
              <a:buChar char="•"/>
            </a:pPr>
            <a:r>
              <a:rPr lang="en-US" sz="1600" b="1" dirty="0"/>
              <a:t>Machine Learning and Data Analysis for Nuclear Physics </a:t>
            </a:r>
            <a:r>
              <a:rPr lang="en-US" sz="1600" dirty="0"/>
              <a:t>will be held at the ECT* in Trento, Italy. The dates are June 22 to July 10, 2020.  </a:t>
            </a:r>
            <a:r>
              <a:rPr lang="en-US" sz="1600" b="1" dirty="0"/>
              <a:t>Contact:</a:t>
            </a:r>
            <a:r>
              <a:rPr lang="en-US" sz="1600" dirty="0"/>
              <a:t> Morten Hjorth-Jensen (</a:t>
            </a:r>
            <a:r>
              <a:rPr lang="en-US" sz="1600" dirty="0" err="1"/>
              <a:t>hjensen@msu.edu</a:t>
            </a:r>
            <a:r>
              <a:rPr lang="en-US" sz="1600" dirty="0"/>
              <a:t>).</a:t>
            </a:r>
          </a:p>
        </p:txBody>
      </p:sp>
      <p:sp>
        <p:nvSpPr>
          <p:cNvPr id="12" name="TextBox 11">
            <a:extLst>
              <a:ext uri="{FF2B5EF4-FFF2-40B4-BE49-F238E27FC236}">
                <a16:creationId xmlns:a16="http://schemas.microsoft.com/office/drawing/2014/main" id="{865E84EA-CB1B-324E-8458-EBFC61D368E3}"/>
              </a:ext>
            </a:extLst>
          </p:cNvPr>
          <p:cNvSpPr txBox="1"/>
          <p:nvPr/>
        </p:nvSpPr>
        <p:spPr>
          <a:xfrm>
            <a:off x="612434" y="1219315"/>
            <a:ext cx="8026400" cy="1477328"/>
          </a:xfrm>
          <a:prstGeom prst="rect">
            <a:avLst/>
          </a:prstGeom>
          <a:noFill/>
        </p:spPr>
        <p:txBody>
          <a:bodyPr wrap="square" rtlCol="0">
            <a:spAutoFit/>
          </a:bodyPr>
          <a:lstStyle/>
          <a:p>
            <a:r>
              <a:rPr lang="en-US" b="1" dirty="0"/>
              <a:t>Bayes2019. Learning from Data: Bayesian Methods and Machine Learning,</a:t>
            </a:r>
          </a:p>
          <a:p>
            <a:r>
              <a:rPr lang="en-US" dirty="0"/>
              <a:t>at the University of York, UK, June 10-28, 2019.  See the </a:t>
            </a:r>
            <a:r>
              <a:rPr lang="en-US" dirty="0" err="1"/>
              <a:t>github</a:t>
            </a:r>
            <a:r>
              <a:rPr lang="en-US" dirty="0"/>
              <a:t> site for many </a:t>
            </a:r>
            <a:r>
              <a:rPr lang="en-US" dirty="0" err="1"/>
              <a:t>Jupyter</a:t>
            </a:r>
            <a:r>
              <a:rPr lang="en-US" dirty="0"/>
              <a:t> notebooks and lecture notes:  </a:t>
            </a:r>
            <a:r>
              <a:rPr lang="en-US" dirty="0">
                <a:hlinkClick r:id="rId4"/>
              </a:rPr>
              <a:t>https://nucleartalent.github.io/Bayes2019/</a:t>
            </a:r>
            <a:endParaRPr lang="en-US" dirty="0"/>
          </a:p>
          <a:p>
            <a:r>
              <a:rPr lang="en-US" dirty="0"/>
              <a:t>  </a:t>
            </a:r>
          </a:p>
          <a:p>
            <a:endParaRPr lang="en-US" dirty="0"/>
          </a:p>
        </p:txBody>
      </p:sp>
    </p:spTree>
    <p:extLst>
      <p:ext uri="{BB962C8B-B14F-4D97-AF65-F5344CB8AC3E}">
        <p14:creationId xmlns:p14="http://schemas.microsoft.com/office/powerpoint/2010/main" val="105716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CA4D3D-2F91-F945-B2B5-36F01C109916}"/>
              </a:ext>
            </a:extLst>
          </p:cNvPr>
          <p:cNvPicPr>
            <a:picLocks noChangeAspect="1"/>
          </p:cNvPicPr>
          <p:nvPr/>
        </p:nvPicPr>
        <p:blipFill>
          <a:blip r:embed="rId3"/>
          <a:stretch>
            <a:fillRect/>
          </a:stretch>
        </p:blipFill>
        <p:spPr>
          <a:xfrm>
            <a:off x="798524" y="4500855"/>
            <a:ext cx="6980269" cy="457200"/>
          </a:xfrm>
          <a:prstGeom prst="rect">
            <a:avLst/>
          </a:prstGeom>
        </p:spPr>
      </p:pic>
      <p:pic>
        <p:nvPicPr>
          <p:cNvPr id="8" name="Picture 7">
            <a:extLst>
              <a:ext uri="{FF2B5EF4-FFF2-40B4-BE49-F238E27FC236}">
                <a16:creationId xmlns:a16="http://schemas.microsoft.com/office/drawing/2014/main" id="{78D9FFC0-0198-1C4A-90BA-7AD2020D9123}"/>
              </a:ext>
            </a:extLst>
          </p:cNvPr>
          <p:cNvPicPr>
            <a:picLocks noChangeAspect="1"/>
          </p:cNvPicPr>
          <p:nvPr/>
        </p:nvPicPr>
        <p:blipFill>
          <a:blip r:embed="rId4"/>
          <a:stretch>
            <a:fillRect/>
          </a:stretch>
        </p:blipFill>
        <p:spPr>
          <a:xfrm>
            <a:off x="109411" y="1207193"/>
            <a:ext cx="4769721" cy="2959952"/>
          </a:xfrm>
          <a:prstGeom prst="rect">
            <a:avLst/>
          </a:prstGeom>
        </p:spPr>
      </p:pic>
      <p:sp>
        <p:nvSpPr>
          <p:cNvPr id="3" name="TextBox 2">
            <a:extLst>
              <a:ext uri="{FF2B5EF4-FFF2-40B4-BE49-F238E27FC236}">
                <a16:creationId xmlns:a16="http://schemas.microsoft.com/office/drawing/2014/main" id="{6E100411-FEC4-284B-8FAE-4E02A4F2B982}"/>
              </a:ext>
            </a:extLst>
          </p:cNvPr>
          <p:cNvSpPr txBox="1"/>
          <p:nvPr/>
        </p:nvSpPr>
        <p:spPr>
          <a:xfrm>
            <a:off x="605482" y="178617"/>
            <a:ext cx="8238602" cy="461665"/>
          </a:xfrm>
          <a:prstGeom prst="rect">
            <a:avLst/>
          </a:prstGeom>
          <a:noFill/>
        </p:spPr>
        <p:txBody>
          <a:bodyPr wrap="none" rtlCol="0">
            <a:spAutoFit/>
          </a:bodyPr>
          <a:lstStyle/>
          <a:p>
            <a:r>
              <a:rPr lang="en-US" sz="2400" b="1" dirty="0">
                <a:solidFill>
                  <a:srgbClr val="FF0000"/>
                </a:solidFill>
              </a:rPr>
              <a:t>Bayesian model selection: Two competing EFT power </a:t>
            </a:r>
            <a:r>
              <a:rPr lang="en-US" sz="2400" b="1" dirty="0" err="1">
                <a:solidFill>
                  <a:srgbClr val="FF0000"/>
                </a:solidFill>
              </a:rPr>
              <a:t>countings</a:t>
            </a:r>
            <a:endParaRPr lang="en-US" sz="2400" b="1" dirty="0">
              <a:solidFill>
                <a:srgbClr val="FF0000"/>
              </a:solidFill>
            </a:endParaRPr>
          </a:p>
        </p:txBody>
      </p:sp>
      <p:sp>
        <p:nvSpPr>
          <p:cNvPr id="4" name="Rectangle 3">
            <a:extLst>
              <a:ext uri="{FF2B5EF4-FFF2-40B4-BE49-F238E27FC236}">
                <a16:creationId xmlns:a16="http://schemas.microsoft.com/office/drawing/2014/main" id="{A934920C-A0A8-964A-9DBC-54BB9A65583D}"/>
              </a:ext>
            </a:extLst>
          </p:cNvPr>
          <p:cNvSpPr/>
          <p:nvPr/>
        </p:nvSpPr>
        <p:spPr>
          <a:xfrm>
            <a:off x="2226663" y="659602"/>
            <a:ext cx="5933034" cy="338554"/>
          </a:xfrm>
          <a:prstGeom prst="rect">
            <a:avLst/>
          </a:prstGeom>
        </p:spPr>
        <p:txBody>
          <a:bodyPr wrap="none">
            <a:spAutoFit/>
          </a:bodyPr>
          <a:lstStyle/>
          <a:p>
            <a:r>
              <a:rPr lang="en-US" sz="1600" dirty="0" err="1">
                <a:latin typeface="Helvetica" pitchFamily="2" charset="0"/>
              </a:rPr>
              <a:t>Pradeepa</a:t>
            </a:r>
            <a:r>
              <a:rPr lang="en-US" sz="1600" dirty="0">
                <a:latin typeface="Helvetica" pitchFamily="2" charset="0"/>
              </a:rPr>
              <a:t> </a:t>
            </a:r>
            <a:r>
              <a:rPr lang="en-US" sz="1600" dirty="0" err="1">
                <a:latin typeface="Helvetica" pitchFamily="2" charset="0"/>
              </a:rPr>
              <a:t>Premarathna</a:t>
            </a:r>
            <a:r>
              <a:rPr lang="en-US" sz="1600" dirty="0">
                <a:latin typeface="Helvetica" pitchFamily="2" charset="0"/>
              </a:rPr>
              <a:t> and Gautam </a:t>
            </a:r>
            <a:r>
              <a:rPr lang="en-US" sz="1600" dirty="0" err="1">
                <a:latin typeface="Helvetica" pitchFamily="2" charset="0"/>
              </a:rPr>
              <a:t>Rupak</a:t>
            </a:r>
            <a:r>
              <a:rPr lang="en-US" sz="1600" dirty="0">
                <a:latin typeface="Helvetica" pitchFamily="2" charset="0"/>
              </a:rPr>
              <a:t>; arXiv:1906.04143 </a:t>
            </a:r>
            <a:endParaRPr lang="en-US" sz="1600" dirty="0">
              <a:effectLst/>
            </a:endParaRPr>
          </a:p>
        </p:txBody>
      </p:sp>
      <p:sp>
        <p:nvSpPr>
          <p:cNvPr id="6" name="Rectangle 5">
            <a:extLst>
              <a:ext uri="{FF2B5EF4-FFF2-40B4-BE49-F238E27FC236}">
                <a16:creationId xmlns:a16="http://schemas.microsoft.com/office/drawing/2014/main" id="{30FC010C-64DD-3D49-918E-D13286FF9D58}"/>
              </a:ext>
            </a:extLst>
          </p:cNvPr>
          <p:cNvSpPr/>
          <p:nvPr/>
        </p:nvSpPr>
        <p:spPr>
          <a:xfrm>
            <a:off x="4724783" y="1130374"/>
            <a:ext cx="4163319" cy="369332"/>
          </a:xfrm>
          <a:prstGeom prst="rect">
            <a:avLst/>
          </a:prstGeom>
        </p:spPr>
        <p:txBody>
          <a:bodyPr wrap="none">
            <a:spAutoFit/>
          </a:bodyPr>
          <a:lstStyle/>
          <a:p>
            <a:r>
              <a:rPr lang="en-US" dirty="0">
                <a:solidFill>
                  <a:srgbClr val="0230FF"/>
                </a:solidFill>
                <a:latin typeface="HelveticaNeue" panose="02000503000000020004" pitchFamily="2" charset="0"/>
              </a:rPr>
              <a:t>Application to </a:t>
            </a:r>
            <a:r>
              <a:rPr lang="en-US" baseline="30000" dirty="0">
                <a:solidFill>
                  <a:srgbClr val="0230FF"/>
                </a:solidFill>
                <a:latin typeface="HelveticaNeue" panose="02000503000000020004" pitchFamily="2" charset="0"/>
              </a:rPr>
              <a:t>3</a:t>
            </a:r>
            <a:r>
              <a:rPr lang="en-US" dirty="0">
                <a:solidFill>
                  <a:srgbClr val="0230FF"/>
                </a:solidFill>
                <a:latin typeface="STIXGeneral" pitchFamily="2" charset="2"/>
              </a:rPr>
              <a:t>He(</a:t>
            </a:r>
            <a:r>
              <a:rPr lang="el-GR" i="1" dirty="0">
                <a:solidFill>
                  <a:srgbClr val="0230FF"/>
                </a:solidFill>
                <a:latin typeface="STIXGeneral" pitchFamily="2" charset="2"/>
              </a:rPr>
              <a:t>α</a:t>
            </a:r>
            <a:r>
              <a:rPr lang="el-GR" dirty="0">
                <a:solidFill>
                  <a:srgbClr val="0230FF"/>
                </a:solidFill>
                <a:latin typeface="STIXGeneral" pitchFamily="2" charset="2"/>
              </a:rPr>
              <a:t>, </a:t>
            </a:r>
            <a:r>
              <a:rPr lang="el-GR" i="1" dirty="0">
                <a:solidFill>
                  <a:srgbClr val="0230FF"/>
                </a:solidFill>
                <a:latin typeface="STIXGeneral" pitchFamily="2" charset="2"/>
              </a:rPr>
              <a:t>γ</a:t>
            </a:r>
            <a:r>
              <a:rPr lang="el-GR" dirty="0">
                <a:solidFill>
                  <a:srgbClr val="0230FF"/>
                </a:solidFill>
                <a:latin typeface="STIXGeneral" pitchFamily="2" charset="2"/>
              </a:rPr>
              <a:t>)</a:t>
            </a:r>
            <a:r>
              <a:rPr lang="en-US" baseline="30000" dirty="0">
                <a:solidFill>
                  <a:srgbClr val="0230FF"/>
                </a:solidFill>
                <a:latin typeface="STIXGeneral" pitchFamily="2" charset="2"/>
              </a:rPr>
              <a:t>7</a:t>
            </a:r>
            <a:r>
              <a:rPr lang="en-US" dirty="0">
                <a:solidFill>
                  <a:srgbClr val="0230FF"/>
                </a:solidFill>
                <a:latin typeface="STIXGeneral" pitchFamily="2" charset="2"/>
              </a:rPr>
              <a:t>Be </a:t>
            </a:r>
            <a:r>
              <a:rPr lang="en-US" dirty="0">
                <a:solidFill>
                  <a:srgbClr val="0230FF"/>
                </a:solidFill>
                <a:latin typeface="HelveticaNeue" panose="02000503000000020004" pitchFamily="2" charset="0"/>
              </a:rPr>
              <a:t>in Halo EFT </a:t>
            </a:r>
            <a:endParaRPr lang="en-US" dirty="0"/>
          </a:p>
        </p:txBody>
      </p:sp>
      <p:grpSp>
        <p:nvGrpSpPr>
          <p:cNvPr id="11" name="Group 10">
            <a:extLst>
              <a:ext uri="{FF2B5EF4-FFF2-40B4-BE49-F238E27FC236}">
                <a16:creationId xmlns:a16="http://schemas.microsoft.com/office/drawing/2014/main" id="{DC29ABDA-76F7-F342-BA98-C799AAA0173B}"/>
              </a:ext>
            </a:extLst>
          </p:cNvPr>
          <p:cNvGrpSpPr>
            <a:grpSpLocks noChangeAspect="1"/>
          </p:cNvGrpSpPr>
          <p:nvPr/>
        </p:nvGrpSpPr>
        <p:grpSpPr>
          <a:xfrm>
            <a:off x="5057181" y="1550783"/>
            <a:ext cx="3498521" cy="2834640"/>
            <a:chOff x="1326635" y="194662"/>
            <a:chExt cx="6232955" cy="5050180"/>
          </a:xfrm>
        </p:grpSpPr>
        <p:pic>
          <p:nvPicPr>
            <p:cNvPr id="9" name="Picture 8">
              <a:extLst>
                <a:ext uri="{FF2B5EF4-FFF2-40B4-BE49-F238E27FC236}">
                  <a16:creationId xmlns:a16="http://schemas.microsoft.com/office/drawing/2014/main" id="{EDE38418-99EA-1447-BE26-2AF3277BBE1F}"/>
                </a:ext>
              </a:extLst>
            </p:cNvPr>
            <p:cNvPicPr>
              <a:picLocks noChangeAspect="1"/>
            </p:cNvPicPr>
            <p:nvPr/>
          </p:nvPicPr>
          <p:blipFill>
            <a:blip r:embed="rId5"/>
            <a:stretch>
              <a:fillRect/>
            </a:stretch>
          </p:blipFill>
          <p:spPr>
            <a:xfrm>
              <a:off x="1326635" y="194662"/>
              <a:ext cx="6070601" cy="4419600"/>
            </a:xfrm>
            <a:prstGeom prst="rect">
              <a:avLst/>
            </a:prstGeom>
          </p:spPr>
        </p:pic>
        <p:pic>
          <p:nvPicPr>
            <p:cNvPr id="10" name="Picture 9">
              <a:extLst>
                <a:ext uri="{FF2B5EF4-FFF2-40B4-BE49-F238E27FC236}">
                  <a16:creationId xmlns:a16="http://schemas.microsoft.com/office/drawing/2014/main" id="{7EF7F5D3-29EA-F540-A862-9DAC0134BDA6}"/>
                </a:ext>
              </a:extLst>
            </p:cNvPr>
            <p:cNvPicPr>
              <a:picLocks noChangeAspect="1"/>
            </p:cNvPicPr>
            <p:nvPr/>
          </p:nvPicPr>
          <p:blipFill>
            <a:blip r:embed="rId6"/>
            <a:stretch>
              <a:fillRect/>
            </a:stretch>
          </p:blipFill>
          <p:spPr>
            <a:xfrm>
              <a:off x="1425490" y="4584442"/>
              <a:ext cx="6134100" cy="660400"/>
            </a:xfrm>
            <a:prstGeom prst="rect">
              <a:avLst/>
            </a:prstGeom>
          </p:spPr>
        </p:pic>
      </p:grpSp>
    </p:spTree>
    <p:extLst>
      <p:ext uri="{BB962C8B-B14F-4D97-AF65-F5344CB8AC3E}">
        <p14:creationId xmlns:p14="http://schemas.microsoft.com/office/powerpoint/2010/main" val="83078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BB4A3-EB38-9742-A341-9C5D9002D9FD}"/>
              </a:ext>
            </a:extLst>
          </p:cNvPr>
          <p:cNvPicPr>
            <a:picLocks noChangeAspect="1"/>
          </p:cNvPicPr>
          <p:nvPr/>
        </p:nvPicPr>
        <p:blipFill>
          <a:blip r:embed="rId3"/>
          <a:stretch>
            <a:fillRect/>
          </a:stretch>
        </p:blipFill>
        <p:spPr>
          <a:xfrm>
            <a:off x="4710383" y="1570346"/>
            <a:ext cx="2819400" cy="3028950"/>
          </a:xfrm>
          <a:prstGeom prst="rect">
            <a:avLst/>
          </a:prstGeom>
        </p:spPr>
      </p:pic>
      <p:pic>
        <p:nvPicPr>
          <p:cNvPr id="11" name="Picture 10">
            <a:extLst>
              <a:ext uri="{FF2B5EF4-FFF2-40B4-BE49-F238E27FC236}">
                <a16:creationId xmlns:a16="http://schemas.microsoft.com/office/drawing/2014/main" id="{3A644EBC-BE2C-734E-BF50-7628DDA75A47}"/>
              </a:ext>
            </a:extLst>
          </p:cNvPr>
          <p:cNvPicPr>
            <a:picLocks noChangeAspect="1"/>
          </p:cNvPicPr>
          <p:nvPr/>
        </p:nvPicPr>
        <p:blipFill>
          <a:blip r:embed="rId4"/>
          <a:stretch>
            <a:fillRect/>
          </a:stretch>
        </p:blipFill>
        <p:spPr>
          <a:xfrm>
            <a:off x="1154182" y="1528980"/>
            <a:ext cx="2874893" cy="3088568"/>
          </a:xfrm>
          <a:prstGeom prst="rect">
            <a:avLst/>
          </a:prstGeom>
        </p:spPr>
      </p:pic>
      <p:pic>
        <p:nvPicPr>
          <p:cNvPr id="6" name="Picture 5">
            <a:extLst>
              <a:ext uri="{FF2B5EF4-FFF2-40B4-BE49-F238E27FC236}">
                <a16:creationId xmlns:a16="http://schemas.microsoft.com/office/drawing/2014/main" id="{495C5CDA-DEB3-B242-89C7-7D88F76203D3}"/>
              </a:ext>
            </a:extLst>
          </p:cNvPr>
          <p:cNvPicPr>
            <a:picLocks noChangeAspect="1"/>
          </p:cNvPicPr>
          <p:nvPr/>
        </p:nvPicPr>
        <p:blipFill>
          <a:blip r:embed="rId5"/>
          <a:stretch>
            <a:fillRect/>
          </a:stretch>
        </p:blipFill>
        <p:spPr>
          <a:xfrm>
            <a:off x="1134820" y="1734888"/>
            <a:ext cx="3027605" cy="2882903"/>
          </a:xfrm>
          <a:prstGeom prst="rect">
            <a:avLst/>
          </a:prstGeom>
        </p:spPr>
      </p:pic>
      <p:sp>
        <p:nvSpPr>
          <p:cNvPr id="4" name="Title 1">
            <a:extLst>
              <a:ext uri="{FF2B5EF4-FFF2-40B4-BE49-F238E27FC236}">
                <a16:creationId xmlns:a16="http://schemas.microsoft.com/office/drawing/2014/main" id="{66807438-00C3-AA47-B1B0-EB697C06BEBE}"/>
              </a:ext>
            </a:extLst>
          </p:cNvPr>
          <p:cNvSpPr>
            <a:spLocks noGrp="1"/>
          </p:cNvSpPr>
          <p:nvPr>
            <p:ph type="title"/>
          </p:nvPr>
        </p:nvSpPr>
        <p:spPr>
          <a:xfrm>
            <a:off x="675603" y="226593"/>
            <a:ext cx="7989818" cy="598232"/>
          </a:xfrm>
        </p:spPr>
        <p:txBody>
          <a:bodyPr>
            <a:normAutofit/>
          </a:bodyPr>
          <a:lstStyle/>
          <a:p>
            <a:pPr algn="ctr"/>
            <a:r>
              <a:rPr lang="en-US" sz="2400" b="1" dirty="0">
                <a:solidFill>
                  <a:srgbClr val="FF0000"/>
                </a:solidFill>
                <a:latin typeface="+mn-lt"/>
              </a:rPr>
              <a:t>Effect of including truncation errors in parameter estimation</a:t>
            </a:r>
          </a:p>
        </p:txBody>
      </p:sp>
      <p:sp>
        <p:nvSpPr>
          <p:cNvPr id="5" name="TextBox 4">
            <a:extLst>
              <a:ext uri="{FF2B5EF4-FFF2-40B4-BE49-F238E27FC236}">
                <a16:creationId xmlns:a16="http://schemas.microsoft.com/office/drawing/2014/main" id="{5BFECAB6-9B62-D14F-BCA8-018FC09F40C2}"/>
              </a:ext>
            </a:extLst>
          </p:cNvPr>
          <p:cNvSpPr txBox="1"/>
          <p:nvPr/>
        </p:nvSpPr>
        <p:spPr>
          <a:xfrm>
            <a:off x="772311" y="753446"/>
            <a:ext cx="7796402" cy="646331"/>
          </a:xfrm>
          <a:prstGeom prst="rect">
            <a:avLst/>
          </a:prstGeom>
          <a:noFill/>
        </p:spPr>
        <p:txBody>
          <a:bodyPr wrap="square" rtlCol="0">
            <a:spAutoFit/>
          </a:bodyPr>
          <a:lstStyle/>
          <a:p>
            <a:r>
              <a:rPr lang="en-US" dirty="0">
                <a:solidFill>
                  <a:srgbClr val="7030A0"/>
                </a:solidFill>
              </a:rPr>
              <a:t>If effects of higher-order operators are absorbed by including theory errors, LEC extractions should be independent of </a:t>
            </a:r>
            <a:r>
              <a:rPr lang="en-US" dirty="0" err="1">
                <a:solidFill>
                  <a:srgbClr val="7030A0"/>
                </a:solidFill>
              </a:rPr>
              <a:t>E</a:t>
            </a:r>
            <a:r>
              <a:rPr lang="en-US" baseline="-25000" dirty="0" err="1">
                <a:solidFill>
                  <a:srgbClr val="7030A0"/>
                </a:solidFill>
              </a:rPr>
              <a:t>max</a:t>
            </a:r>
            <a:r>
              <a:rPr lang="en-US" dirty="0">
                <a:solidFill>
                  <a:srgbClr val="7030A0"/>
                </a:solidFill>
              </a:rPr>
              <a:t>, the highest-energy datum used:</a:t>
            </a:r>
          </a:p>
        </p:txBody>
      </p:sp>
      <p:pic>
        <p:nvPicPr>
          <p:cNvPr id="7" name="Picture 6">
            <a:extLst>
              <a:ext uri="{FF2B5EF4-FFF2-40B4-BE49-F238E27FC236}">
                <a16:creationId xmlns:a16="http://schemas.microsoft.com/office/drawing/2014/main" id="{42A5D4B2-18C5-F54E-8ED1-2FA4BF0D93FA}"/>
              </a:ext>
            </a:extLst>
          </p:cNvPr>
          <p:cNvPicPr>
            <a:picLocks noChangeAspect="1"/>
          </p:cNvPicPr>
          <p:nvPr/>
        </p:nvPicPr>
        <p:blipFill>
          <a:blip r:embed="rId6"/>
          <a:stretch>
            <a:fillRect/>
          </a:stretch>
        </p:blipFill>
        <p:spPr>
          <a:xfrm>
            <a:off x="4616777" y="1734888"/>
            <a:ext cx="3006612" cy="2862914"/>
          </a:xfrm>
          <a:prstGeom prst="rect">
            <a:avLst/>
          </a:prstGeom>
        </p:spPr>
      </p:pic>
      <p:sp>
        <p:nvSpPr>
          <p:cNvPr id="8" name="TextBox 7">
            <a:extLst>
              <a:ext uri="{FF2B5EF4-FFF2-40B4-BE49-F238E27FC236}">
                <a16:creationId xmlns:a16="http://schemas.microsoft.com/office/drawing/2014/main" id="{6B062CDC-E635-544C-96B7-3608F4A70568}"/>
              </a:ext>
            </a:extLst>
          </p:cNvPr>
          <p:cNvSpPr txBox="1"/>
          <p:nvPr/>
        </p:nvSpPr>
        <p:spPr>
          <a:xfrm>
            <a:off x="1589172" y="4542651"/>
            <a:ext cx="2560316" cy="369332"/>
          </a:xfrm>
          <a:prstGeom prst="rect">
            <a:avLst/>
          </a:prstGeom>
          <a:noFill/>
        </p:spPr>
        <p:txBody>
          <a:bodyPr wrap="none" rtlCol="0">
            <a:spAutoFit/>
          </a:bodyPr>
          <a:lstStyle/>
          <a:p>
            <a:r>
              <a:rPr lang="en-US" dirty="0">
                <a:solidFill>
                  <a:schemeClr val="accent1"/>
                </a:solidFill>
              </a:rPr>
              <a:t>Uncorrelated assumption</a:t>
            </a:r>
          </a:p>
        </p:txBody>
      </p:sp>
      <p:sp>
        <p:nvSpPr>
          <p:cNvPr id="9" name="TextBox 8">
            <a:extLst>
              <a:ext uri="{FF2B5EF4-FFF2-40B4-BE49-F238E27FC236}">
                <a16:creationId xmlns:a16="http://schemas.microsoft.com/office/drawing/2014/main" id="{EE64F4ED-0797-8941-8185-6C191E3976DC}"/>
              </a:ext>
            </a:extLst>
          </p:cNvPr>
          <p:cNvSpPr txBox="1"/>
          <p:nvPr/>
        </p:nvSpPr>
        <p:spPr>
          <a:xfrm>
            <a:off x="5151162" y="4545878"/>
            <a:ext cx="2319225" cy="369332"/>
          </a:xfrm>
          <a:prstGeom prst="rect">
            <a:avLst/>
          </a:prstGeom>
          <a:noFill/>
        </p:spPr>
        <p:txBody>
          <a:bodyPr wrap="none" rtlCol="0">
            <a:spAutoFit/>
          </a:bodyPr>
          <a:lstStyle/>
          <a:p>
            <a:r>
              <a:rPr lang="en-US" dirty="0">
                <a:solidFill>
                  <a:schemeClr val="accent2"/>
                </a:solidFill>
              </a:rPr>
              <a:t>Correlated assumption</a:t>
            </a:r>
          </a:p>
        </p:txBody>
      </p:sp>
      <p:sp>
        <p:nvSpPr>
          <p:cNvPr id="13" name="TextBox 12">
            <a:extLst>
              <a:ext uri="{FF2B5EF4-FFF2-40B4-BE49-F238E27FC236}">
                <a16:creationId xmlns:a16="http://schemas.microsoft.com/office/drawing/2014/main" id="{CA729289-071E-FB4A-8C03-2FA465BFA739}"/>
              </a:ext>
            </a:extLst>
          </p:cNvPr>
          <p:cNvSpPr txBox="1"/>
          <p:nvPr/>
        </p:nvSpPr>
        <p:spPr>
          <a:xfrm>
            <a:off x="6418634" y="4854273"/>
            <a:ext cx="2726580" cy="307777"/>
          </a:xfrm>
          <a:prstGeom prst="rect">
            <a:avLst/>
          </a:prstGeom>
          <a:noFill/>
        </p:spPr>
        <p:txBody>
          <a:bodyPr wrap="none" rtlCol="0">
            <a:spAutoFit/>
          </a:bodyPr>
          <a:lstStyle/>
          <a:p>
            <a:r>
              <a:rPr lang="en-US" sz="1400" dirty="0" err="1">
                <a:solidFill>
                  <a:schemeClr val="accent6">
                    <a:lumMod val="75000"/>
                  </a:schemeClr>
                </a:solidFill>
              </a:rPr>
              <a:t>Wesolowski</a:t>
            </a:r>
            <a:r>
              <a:rPr lang="en-US" sz="1400" dirty="0">
                <a:solidFill>
                  <a:schemeClr val="accent6">
                    <a:lumMod val="75000"/>
                  </a:schemeClr>
                </a:solidFill>
              </a:rPr>
              <a:t> et al., J. Phys. G (2019)</a:t>
            </a:r>
          </a:p>
        </p:txBody>
      </p:sp>
    </p:spTree>
    <p:extLst>
      <p:ext uri="{BB962C8B-B14F-4D97-AF65-F5344CB8AC3E}">
        <p14:creationId xmlns:p14="http://schemas.microsoft.com/office/powerpoint/2010/main" val="265237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690F8ED-51FF-C24C-8E6E-C521C7C5B758}"/>
              </a:ext>
            </a:extLst>
          </p:cNvPr>
          <p:cNvPicPr>
            <a:picLocks noChangeAspect="1"/>
          </p:cNvPicPr>
          <p:nvPr/>
        </p:nvPicPr>
        <p:blipFill>
          <a:blip r:embed="rId3"/>
          <a:stretch>
            <a:fillRect/>
          </a:stretch>
        </p:blipFill>
        <p:spPr>
          <a:xfrm>
            <a:off x="4754882" y="2103121"/>
            <a:ext cx="4133087" cy="2882741"/>
          </a:xfrm>
          <a:prstGeom prst="rect">
            <a:avLst/>
          </a:prstGeom>
        </p:spPr>
      </p:pic>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14343" y="208364"/>
            <a:ext cx="7220415" cy="594243"/>
          </a:xfrm>
        </p:spPr>
        <p:txBody>
          <a:bodyPr>
            <a:normAutofit/>
          </a:bodyPr>
          <a:lstStyle/>
          <a:p>
            <a:r>
              <a:rPr lang="en-US" sz="2400" b="1" dirty="0">
                <a:solidFill>
                  <a:srgbClr val="FF0000"/>
                </a:solidFill>
              </a:rPr>
              <a:t>State of knowledge as probability distributions (pdfs)</a:t>
            </a:r>
          </a:p>
        </p:txBody>
      </p:sp>
      <p:sp>
        <p:nvSpPr>
          <p:cNvPr id="10" name="TextBox 9">
            <a:extLst>
              <a:ext uri="{FF2B5EF4-FFF2-40B4-BE49-F238E27FC236}">
                <a16:creationId xmlns:a16="http://schemas.microsoft.com/office/drawing/2014/main" id="{44A72272-46DC-7045-AB14-0C3CD39EFA3F}"/>
              </a:ext>
            </a:extLst>
          </p:cNvPr>
          <p:cNvSpPr txBox="1"/>
          <p:nvPr/>
        </p:nvSpPr>
        <p:spPr>
          <a:xfrm>
            <a:off x="439839" y="833378"/>
            <a:ext cx="8508098" cy="2092881"/>
          </a:xfrm>
          <a:prstGeom prst="rect">
            <a:avLst/>
          </a:prstGeom>
          <a:noFill/>
        </p:spPr>
        <p:txBody>
          <a:bodyPr wrap="none" rtlCol="0">
            <a:spAutoFit/>
          </a:bodyPr>
          <a:lstStyle/>
          <a:p>
            <a:pPr marL="194306" indent="-194306">
              <a:spcBef>
                <a:spcPts val="300"/>
              </a:spcBef>
              <a:spcAft>
                <a:spcPts val="300"/>
              </a:spcAft>
              <a:buFont typeface="Arial" panose="020B0604020202020204" pitchFamily="34" charset="0"/>
              <a:buChar char="•"/>
            </a:pPr>
            <a:r>
              <a:rPr lang="en-US" sz="2000" dirty="0" err="1"/>
              <a:t>pr</a:t>
            </a:r>
            <a:r>
              <a:rPr lang="en-US" sz="2000" dirty="0"/>
              <a:t>(A, B | C) “joint probability (density) of A and B given C” (</a:t>
            </a:r>
            <a:r>
              <a:rPr lang="en-US" sz="2000" i="1" dirty="0"/>
              <a:t>contingent</a:t>
            </a:r>
            <a:r>
              <a:rPr lang="en-US" sz="2000" dirty="0"/>
              <a:t> on C)</a:t>
            </a:r>
          </a:p>
          <a:p>
            <a:pPr marL="194306" indent="-194306">
              <a:spcAft>
                <a:spcPts val="300"/>
              </a:spcAft>
              <a:buFont typeface="Arial" panose="020B0604020202020204" pitchFamily="34" charset="0"/>
              <a:buChar char="•"/>
            </a:pPr>
            <a:r>
              <a:rPr lang="en-US" sz="2000" dirty="0"/>
              <a:t>A, B, C can be parameters, uncertainties, propositions, models, …</a:t>
            </a:r>
          </a:p>
          <a:p>
            <a:pPr marL="194306" indent="-194306">
              <a:spcAft>
                <a:spcPts val="300"/>
              </a:spcAft>
              <a:buFont typeface="Arial" panose="020B0604020202020204" pitchFamily="34" charset="0"/>
              <a:buChar char="•"/>
            </a:pPr>
            <a:r>
              <a:rPr lang="en-US" sz="2000" dirty="0"/>
              <a:t>cf. quantum mechanics |</a:t>
            </a:r>
            <a:r>
              <a:rPr lang="en-US" sz="2000" dirty="0" err="1"/>
              <a:t>ψ</a:t>
            </a:r>
            <a:r>
              <a:rPr lang="en-US" sz="2000" dirty="0"/>
              <a:t>(x, y)|</a:t>
            </a:r>
            <a:r>
              <a:rPr lang="en-US" sz="2000" baseline="30000" dirty="0"/>
              <a:t>2  </a:t>
            </a:r>
            <a:r>
              <a:rPr lang="en-US" sz="2000" dirty="0"/>
              <a:t>or |</a:t>
            </a:r>
            <a:r>
              <a:rPr lang="en-US" sz="2000" dirty="0" err="1"/>
              <a:t>ψ</a:t>
            </a:r>
            <a:r>
              <a:rPr lang="en-US" sz="2000" dirty="0"/>
              <a:t>(x)|</a:t>
            </a:r>
            <a:r>
              <a:rPr lang="en-US" sz="2000" baseline="30000" dirty="0"/>
              <a:t>2 </a:t>
            </a:r>
            <a:r>
              <a:rPr lang="en-US" sz="2000" dirty="0"/>
              <a:t>= ∫ |</a:t>
            </a:r>
            <a:r>
              <a:rPr lang="en-US" sz="2000" dirty="0" err="1"/>
              <a:t>ψ</a:t>
            </a:r>
            <a:r>
              <a:rPr lang="en-US" sz="2000" dirty="0"/>
              <a:t>(x, y)|</a:t>
            </a:r>
            <a:r>
              <a:rPr lang="en-US" sz="2000" baseline="30000" dirty="0"/>
              <a:t>2 </a:t>
            </a:r>
            <a:r>
              <a:rPr lang="en-US" sz="2000" dirty="0" err="1"/>
              <a:t>dy</a:t>
            </a:r>
            <a:r>
              <a:rPr lang="en-US" sz="2000" dirty="0"/>
              <a:t> (</a:t>
            </a:r>
            <a:r>
              <a:rPr lang="en-US" sz="2000" i="1" dirty="0"/>
              <a:t>marginalization</a:t>
            </a:r>
            <a:r>
              <a:rPr lang="en-US" sz="2000" dirty="0"/>
              <a:t>)</a:t>
            </a:r>
          </a:p>
          <a:p>
            <a:pPr marL="194306" indent="-194306">
              <a:spcAft>
                <a:spcPts val="300"/>
              </a:spcAft>
              <a:buFont typeface="Arial" panose="020B0604020202020204" pitchFamily="34" charset="0"/>
              <a:buChar char="•"/>
            </a:pPr>
            <a:r>
              <a:rPr lang="en-US" sz="2000" dirty="0"/>
              <a:t>Bayesian confidence (credible) integral:</a:t>
            </a:r>
            <a:br>
              <a:rPr lang="en-US" sz="2000" dirty="0"/>
            </a:br>
            <a:r>
              <a:rPr lang="en-US" sz="2000" dirty="0"/>
              <a:t> </a:t>
            </a:r>
          </a:p>
          <a:p>
            <a:pPr>
              <a:spcAft>
                <a:spcPts val="300"/>
              </a:spcAft>
            </a:pPr>
            <a:r>
              <a:rPr lang="en-US" sz="2000" baseline="30000" dirty="0"/>
              <a:t> </a:t>
            </a:r>
            <a:endParaRPr lang="en-US" sz="2000" dirty="0"/>
          </a:p>
        </p:txBody>
      </p:sp>
      <p:pic>
        <p:nvPicPr>
          <p:cNvPr id="18" name="Picture 17">
            <a:extLst>
              <a:ext uri="{FF2B5EF4-FFF2-40B4-BE49-F238E27FC236}">
                <a16:creationId xmlns:a16="http://schemas.microsoft.com/office/drawing/2014/main" id="{9F59A305-3F9F-B644-968B-806E803F313F}"/>
              </a:ext>
            </a:extLst>
          </p:cNvPr>
          <p:cNvPicPr>
            <a:picLocks noChangeAspect="1"/>
          </p:cNvPicPr>
          <p:nvPr/>
        </p:nvPicPr>
        <p:blipFill>
          <a:blip r:embed="rId4"/>
          <a:stretch>
            <a:fillRect/>
          </a:stretch>
        </p:blipFill>
        <p:spPr>
          <a:xfrm>
            <a:off x="874884" y="2185024"/>
            <a:ext cx="3606834" cy="398157"/>
          </a:xfrm>
          <a:prstGeom prst="rect">
            <a:avLst/>
          </a:prstGeom>
        </p:spPr>
      </p:pic>
      <p:grpSp>
        <p:nvGrpSpPr>
          <p:cNvPr id="6" name="Group 5">
            <a:extLst>
              <a:ext uri="{FF2B5EF4-FFF2-40B4-BE49-F238E27FC236}">
                <a16:creationId xmlns:a16="http://schemas.microsoft.com/office/drawing/2014/main" id="{76D209AA-4A2C-8C45-8FA2-B8511BDECF07}"/>
              </a:ext>
            </a:extLst>
          </p:cNvPr>
          <p:cNvGrpSpPr/>
          <p:nvPr/>
        </p:nvGrpSpPr>
        <p:grpSpPr>
          <a:xfrm>
            <a:off x="256033" y="2754920"/>
            <a:ext cx="4043198" cy="2092881"/>
            <a:chOff x="256032" y="2754919"/>
            <a:chExt cx="4043198" cy="2092881"/>
          </a:xfrm>
        </p:grpSpPr>
        <p:sp>
          <p:nvSpPr>
            <p:cNvPr id="4" name="Rounded Rectangle 3">
              <a:extLst>
                <a:ext uri="{FF2B5EF4-FFF2-40B4-BE49-F238E27FC236}">
                  <a16:creationId xmlns:a16="http://schemas.microsoft.com/office/drawing/2014/main" id="{029B0760-C2CC-914B-9BB8-6E37EFDBFB27}"/>
                </a:ext>
              </a:extLst>
            </p:cNvPr>
            <p:cNvSpPr/>
            <p:nvPr/>
          </p:nvSpPr>
          <p:spPr>
            <a:xfrm>
              <a:off x="256032" y="2754919"/>
              <a:ext cx="4043198" cy="2092881"/>
            </a:xfrm>
            <a:prstGeom prst="roundRect">
              <a:avLst/>
            </a:prstGeom>
            <a:solidFill>
              <a:schemeClr val="accent1">
                <a:lumMod val="20000"/>
                <a:lumOff val="8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200"/>
                </a:spcAft>
              </a:pPr>
              <a:r>
                <a:rPr lang="en-US" dirty="0" err="1">
                  <a:solidFill>
                    <a:srgbClr val="FF0000"/>
                  </a:solidFill>
                </a:rPr>
                <a:t>pr</a:t>
              </a:r>
              <a:r>
                <a:rPr lang="en-US" dirty="0">
                  <a:solidFill>
                    <a:srgbClr val="FF0000"/>
                  </a:solidFill>
                </a:rPr>
                <a:t>(</a:t>
              </a:r>
              <a:r>
                <a:rPr lang="en-US" dirty="0" err="1">
                  <a:solidFill>
                    <a:srgbClr val="FF0000"/>
                  </a:solidFill>
                </a:rPr>
                <a:t>μ</a:t>
              </a:r>
              <a:r>
                <a:rPr lang="en-US" dirty="0">
                  <a:solidFill>
                    <a:srgbClr val="FF0000"/>
                  </a:solidFill>
                </a:rPr>
                <a:t>, σ</a:t>
              </a:r>
              <a:r>
                <a:rPr lang="en-US" baseline="30000" dirty="0">
                  <a:solidFill>
                    <a:srgbClr val="FF0000"/>
                  </a:solidFill>
                </a:rPr>
                <a:t>2</a:t>
              </a:r>
              <a:r>
                <a:rPr lang="en-US" b="1" dirty="0">
                  <a:solidFill>
                    <a:srgbClr val="FF0000"/>
                  </a:solidFill>
                </a:rPr>
                <a:t> </a:t>
              </a:r>
              <a:r>
                <a:rPr lang="en-US" dirty="0">
                  <a:solidFill>
                    <a:srgbClr val="FF0000"/>
                  </a:solidFill>
                </a:rPr>
                <a:t>| I) = </a:t>
              </a:r>
              <a:r>
                <a:rPr lang="en-US" dirty="0" err="1">
                  <a:solidFill>
                    <a:srgbClr val="FF0000"/>
                  </a:solidFill>
                </a:rPr>
                <a:t>pr</a:t>
              </a:r>
              <a:r>
                <a:rPr lang="en-US" dirty="0">
                  <a:solidFill>
                    <a:srgbClr val="FF0000"/>
                  </a:solidFill>
                </a:rPr>
                <a:t>(</a:t>
              </a:r>
              <a:r>
                <a:rPr lang="en-US" dirty="0" err="1">
                  <a:solidFill>
                    <a:srgbClr val="FF0000"/>
                  </a:solidFill>
                </a:rPr>
                <a:t>μ</a:t>
              </a:r>
              <a:r>
                <a:rPr lang="en-US" dirty="0">
                  <a:solidFill>
                    <a:srgbClr val="FF0000"/>
                  </a:solidFill>
                </a:rPr>
                <a:t> |σ</a:t>
              </a:r>
              <a:r>
                <a:rPr lang="en-US" baseline="30000" dirty="0">
                  <a:solidFill>
                    <a:srgbClr val="FF0000"/>
                  </a:solidFill>
                </a:rPr>
                <a:t>2</a:t>
              </a:r>
              <a:r>
                <a:rPr lang="en-US" dirty="0">
                  <a:solidFill>
                    <a:srgbClr val="FF0000"/>
                  </a:solidFill>
                </a:rPr>
                <a:t>, I) x </a:t>
              </a:r>
              <a:r>
                <a:rPr lang="en-US" dirty="0" err="1">
                  <a:solidFill>
                    <a:srgbClr val="FF0000"/>
                  </a:solidFill>
                </a:rPr>
                <a:t>pr</a:t>
              </a:r>
              <a:r>
                <a:rPr lang="en-US" dirty="0">
                  <a:solidFill>
                    <a:srgbClr val="FF0000"/>
                  </a:solidFill>
                </a:rPr>
                <a:t>(σ</a:t>
              </a:r>
              <a:r>
                <a:rPr lang="en-US" baseline="30000" dirty="0">
                  <a:solidFill>
                    <a:srgbClr val="FF0000"/>
                  </a:solidFill>
                </a:rPr>
                <a:t>2</a:t>
              </a:r>
              <a:r>
                <a:rPr lang="en-US" b="1" dirty="0">
                  <a:solidFill>
                    <a:srgbClr val="FF0000"/>
                  </a:solidFill>
                </a:rPr>
                <a:t> </a:t>
              </a:r>
              <a:r>
                <a:rPr lang="en-US" dirty="0">
                  <a:solidFill>
                    <a:srgbClr val="FF0000"/>
                  </a:solidFill>
                </a:rPr>
                <a:t>| I)</a:t>
              </a:r>
              <a:r>
                <a:rPr lang="en-US" dirty="0">
                  <a:solidFill>
                    <a:schemeClr val="tx1"/>
                  </a:solidFill>
                </a:rPr>
                <a:t> ⇒</a:t>
              </a:r>
            </a:p>
            <a:p>
              <a:pPr algn="ctr">
                <a:spcAft>
                  <a:spcPts val="200"/>
                </a:spcAft>
              </a:pPr>
              <a:r>
                <a:rPr lang="en-US" dirty="0">
                  <a:solidFill>
                    <a:schemeClr val="tx1"/>
                  </a:solidFill>
                </a:rPr>
                <a:t>pdf of hyperparameters given information I (``product rule’’) </a:t>
              </a:r>
            </a:p>
          </p:txBody>
        </p:sp>
        <p:sp>
          <p:nvSpPr>
            <p:cNvPr id="9" name="TextBox 8">
              <a:extLst>
                <a:ext uri="{FF2B5EF4-FFF2-40B4-BE49-F238E27FC236}">
                  <a16:creationId xmlns:a16="http://schemas.microsoft.com/office/drawing/2014/main" id="{65C6C196-7D0C-C241-804B-81813F831C14}"/>
                </a:ext>
              </a:extLst>
            </p:cNvPr>
            <p:cNvSpPr txBox="1"/>
            <p:nvPr/>
          </p:nvSpPr>
          <p:spPr>
            <a:xfrm>
              <a:off x="439838" y="2791073"/>
              <a:ext cx="3510000" cy="400110"/>
            </a:xfrm>
            <a:prstGeom prst="rect">
              <a:avLst/>
            </a:prstGeom>
            <a:noFill/>
          </p:spPr>
          <p:txBody>
            <a:bodyPr wrap="none" rtlCol="0">
              <a:spAutoFit/>
            </a:bodyPr>
            <a:lstStyle/>
            <a:p>
              <a:r>
                <a:rPr lang="en-US" sz="2000" dirty="0"/>
                <a:t>Examples of pdfs for theory UQ:</a:t>
              </a:r>
            </a:p>
          </p:txBody>
        </p:sp>
      </p:grpSp>
      <p:grpSp>
        <p:nvGrpSpPr>
          <p:cNvPr id="20" name="Group 19">
            <a:extLst>
              <a:ext uri="{FF2B5EF4-FFF2-40B4-BE49-F238E27FC236}">
                <a16:creationId xmlns:a16="http://schemas.microsoft.com/office/drawing/2014/main" id="{983BCD65-E16E-F244-B4E9-C79721955270}"/>
              </a:ext>
            </a:extLst>
          </p:cNvPr>
          <p:cNvGrpSpPr/>
          <p:nvPr/>
        </p:nvGrpSpPr>
        <p:grpSpPr>
          <a:xfrm>
            <a:off x="5303994" y="701437"/>
            <a:ext cx="3606834" cy="4179272"/>
            <a:chOff x="4572000" y="849691"/>
            <a:chExt cx="4792133" cy="5225775"/>
          </a:xfrm>
        </p:grpSpPr>
        <p:pic>
          <p:nvPicPr>
            <p:cNvPr id="21" name="Picture 20">
              <a:extLst>
                <a:ext uri="{FF2B5EF4-FFF2-40B4-BE49-F238E27FC236}">
                  <a16:creationId xmlns:a16="http://schemas.microsoft.com/office/drawing/2014/main" id="{591F2629-D740-1D48-AF88-A7A1B48231D8}"/>
                </a:ext>
              </a:extLst>
            </p:cNvPr>
            <p:cNvPicPr>
              <a:picLocks noChangeAspect="1"/>
            </p:cNvPicPr>
            <p:nvPr/>
          </p:nvPicPr>
          <p:blipFill>
            <a:blip r:embed="rId5"/>
            <a:stretch>
              <a:fillRect/>
            </a:stretch>
          </p:blipFill>
          <p:spPr>
            <a:xfrm>
              <a:off x="4572000" y="849691"/>
              <a:ext cx="4758267" cy="2506133"/>
            </a:xfrm>
            <a:prstGeom prst="rect">
              <a:avLst/>
            </a:prstGeom>
            <a:solidFill>
              <a:srgbClr val="FFEEEE"/>
            </a:solidFill>
          </p:spPr>
        </p:pic>
        <p:pic>
          <p:nvPicPr>
            <p:cNvPr id="22" name="Picture 21">
              <a:extLst>
                <a:ext uri="{FF2B5EF4-FFF2-40B4-BE49-F238E27FC236}">
                  <a16:creationId xmlns:a16="http://schemas.microsoft.com/office/drawing/2014/main" id="{6362B39A-1D52-A34F-8F58-31E422F30C32}"/>
                </a:ext>
              </a:extLst>
            </p:cNvPr>
            <p:cNvPicPr>
              <a:picLocks noChangeAspect="1"/>
            </p:cNvPicPr>
            <p:nvPr/>
          </p:nvPicPr>
          <p:blipFill>
            <a:blip r:embed="rId6"/>
            <a:stretch>
              <a:fillRect/>
            </a:stretch>
          </p:blipFill>
          <p:spPr>
            <a:xfrm>
              <a:off x="4572000" y="3620133"/>
              <a:ext cx="4792133" cy="2455333"/>
            </a:xfrm>
            <a:prstGeom prst="rect">
              <a:avLst/>
            </a:prstGeom>
            <a:solidFill>
              <a:srgbClr val="FFEEEE"/>
            </a:solidFill>
          </p:spPr>
        </p:pic>
      </p:grpSp>
      <p:grpSp>
        <p:nvGrpSpPr>
          <p:cNvPr id="7" name="Group 6">
            <a:extLst>
              <a:ext uri="{FF2B5EF4-FFF2-40B4-BE49-F238E27FC236}">
                <a16:creationId xmlns:a16="http://schemas.microsoft.com/office/drawing/2014/main" id="{E64EFDA3-CF02-8044-97C1-574B663DB837}"/>
              </a:ext>
            </a:extLst>
          </p:cNvPr>
          <p:cNvGrpSpPr/>
          <p:nvPr/>
        </p:nvGrpSpPr>
        <p:grpSpPr>
          <a:xfrm>
            <a:off x="4651357" y="802607"/>
            <a:ext cx="4267200" cy="4076700"/>
            <a:chOff x="4651357" y="802607"/>
            <a:chExt cx="4267200" cy="4076700"/>
          </a:xfrm>
        </p:grpSpPr>
        <p:pic>
          <p:nvPicPr>
            <p:cNvPr id="3" name="Picture 2">
              <a:extLst>
                <a:ext uri="{FF2B5EF4-FFF2-40B4-BE49-F238E27FC236}">
                  <a16:creationId xmlns:a16="http://schemas.microsoft.com/office/drawing/2014/main" id="{60F5A970-5B32-024B-B3E9-62976A2C0ADA}"/>
                </a:ext>
              </a:extLst>
            </p:cNvPr>
            <p:cNvPicPr>
              <a:picLocks noChangeAspect="1"/>
            </p:cNvPicPr>
            <p:nvPr/>
          </p:nvPicPr>
          <p:blipFill>
            <a:blip r:embed="rId7"/>
            <a:stretch>
              <a:fillRect/>
            </a:stretch>
          </p:blipFill>
          <p:spPr>
            <a:xfrm>
              <a:off x="4651357" y="802607"/>
              <a:ext cx="4267200" cy="4076700"/>
            </a:xfrm>
            <a:prstGeom prst="rect">
              <a:avLst/>
            </a:prstGeom>
          </p:spPr>
        </p:pic>
        <p:sp>
          <p:nvSpPr>
            <p:cNvPr id="5" name="TextBox 4">
              <a:extLst>
                <a:ext uri="{FF2B5EF4-FFF2-40B4-BE49-F238E27FC236}">
                  <a16:creationId xmlns:a16="http://schemas.microsoft.com/office/drawing/2014/main" id="{29FC8B17-3147-224B-9A1E-7DA6FC467500}"/>
                </a:ext>
              </a:extLst>
            </p:cNvPr>
            <p:cNvSpPr txBox="1"/>
            <p:nvPr/>
          </p:nvSpPr>
          <p:spPr>
            <a:xfrm>
              <a:off x="6122504" y="926348"/>
              <a:ext cx="1620059" cy="369332"/>
            </a:xfrm>
            <a:prstGeom prst="rect">
              <a:avLst/>
            </a:prstGeom>
            <a:noFill/>
          </p:spPr>
          <p:txBody>
            <a:bodyPr wrap="none" rtlCol="0">
              <a:spAutoFit/>
            </a:bodyPr>
            <a:lstStyle/>
            <a:p>
              <a:r>
                <a:rPr lang="en-US" dirty="0" err="1"/>
                <a:t>xkcd.com</a:t>
              </a:r>
              <a:r>
                <a:rPr lang="en-US" dirty="0"/>
                <a:t>/2110</a:t>
              </a:r>
            </a:p>
          </p:txBody>
        </p:sp>
      </p:grpSp>
    </p:spTree>
    <p:extLst>
      <p:ext uri="{BB962C8B-B14F-4D97-AF65-F5344CB8AC3E}">
        <p14:creationId xmlns:p14="http://schemas.microsoft.com/office/powerpoint/2010/main" val="308976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B1258-637C-0141-8533-057832B8F03C}"/>
              </a:ext>
            </a:extLst>
          </p:cNvPr>
          <p:cNvSpPr txBox="1"/>
          <p:nvPr/>
        </p:nvSpPr>
        <p:spPr>
          <a:xfrm>
            <a:off x="345439" y="194540"/>
            <a:ext cx="8650766" cy="461665"/>
          </a:xfrm>
          <a:prstGeom prst="rect">
            <a:avLst/>
          </a:prstGeom>
          <a:noFill/>
        </p:spPr>
        <p:txBody>
          <a:bodyPr wrap="none" rtlCol="0">
            <a:spAutoFit/>
          </a:bodyPr>
          <a:lstStyle/>
          <a:p>
            <a:r>
              <a:rPr lang="en-US" sz="2400" b="1" dirty="0">
                <a:solidFill>
                  <a:srgbClr val="FF0000"/>
                </a:solidFill>
              </a:rPr>
              <a:t>BUQEYE Collaboration </a:t>
            </a:r>
            <a:r>
              <a:rPr lang="en-US" dirty="0"/>
              <a:t>(“Bayesian Uncertainty Quantification: Errors for Your EFT”)</a:t>
            </a:r>
          </a:p>
        </p:txBody>
      </p:sp>
      <p:sp>
        <p:nvSpPr>
          <p:cNvPr id="3" name="TextBox 2">
            <a:extLst>
              <a:ext uri="{FF2B5EF4-FFF2-40B4-BE49-F238E27FC236}">
                <a16:creationId xmlns:a16="http://schemas.microsoft.com/office/drawing/2014/main" id="{6A93EA91-A076-EA4F-B5B4-BD55E3DAFF55}"/>
              </a:ext>
            </a:extLst>
          </p:cNvPr>
          <p:cNvSpPr txBox="1"/>
          <p:nvPr/>
        </p:nvSpPr>
        <p:spPr>
          <a:xfrm>
            <a:off x="465731" y="4112379"/>
            <a:ext cx="8212538" cy="923330"/>
          </a:xfrm>
          <a:prstGeom prst="rect">
            <a:avLst/>
          </a:prstGeom>
          <a:noFill/>
        </p:spPr>
        <p:txBody>
          <a:bodyPr wrap="square" rtlCol="0">
            <a:spAutoFit/>
          </a:bodyPr>
          <a:lstStyle/>
          <a:p>
            <a:r>
              <a:rPr lang="en-US" dirty="0">
                <a:solidFill>
                  <a:srgbClr val="FF0000"/>
                </a:solidFill>
                <a:hlinkClick r:id="rId3">
                  <a:extLst>
                    <a:ext uri="{A12FA001-AC4F-418D-AE19-62706E023703}">
                      <ahyp:hlinkClr xmlns:ahyp="http://schemas.microsoft.com/office/drawing/2018/hyperlinkcolor" val="tx"/>
                    </a:ext>
                  </a:extLst>
                </a:hlinkClick>
              </a:rPr>
              <a:t>Correlated truncation errors in effective field theory: The code behind the manuscript</a:t>
            </a:r>
            <a:r>
              <a:rPr lang="en-US" dirty="0">
                <a:solidFill>
                  <a:srgbClr val="FF0000"/>
                </a:solidFill>
              </a:rPr>
              <a:t>. </a:t>
            </a:r>
            <a:r>
              <a:rPr lang="en-US" dirty="0"/>
              <a:t>This </a:t>
            </a:r>
            <a:r>
              <a:rPr lang="en-US" dirty="0" err="1"/>
              <a:t>Jupyter</a:t>
            </a:r>
            <a:r>
              <a:rPr lang="en-US" dirty="0"/>
              <a:t> notebook provides the Python code to reproduce </a:t>
            </a:r>
            <a:r>
              <a:rPr lang="en-US" i="1" dirty="0"/>
              <a:t>all</a:t>
            </a:r>
            <a:r>
              <a:rPr lang="en-US" dirty="0"/>
              <a:t> of the plots from Melendez et al., Phys. Rev. C </a:t>
            </a:r>
            <a:r>
              <a:rPr lang="en-US" b="1" dirty="0"/>
              <a:t>100</a:t>
            </a:r>
            <a:r>
              <a:rPr lang="en-US" dirty="0"/>
              <a:t>, 044001 (2019), </a:t>
            </a:r>
            <a:r>
              <a:rPr lang="en-US" dirty="0">
                <a:hlinkClick r:id="rId4"/>
              </a:rPr>
              <a:t>arXiv:1904.10581</a:t>
            </a:r>
            <a:r>
              <a:rPr lang="en-US" dirty="0"/>
              <a:t>.</a:t>
            </a:r>
          </a:p>
        </p:txBody>
      </p:sp>
      <p:sp>
        <p:nvSpPr>
          <p:cNvPr id="4" name="TextBox 3">
            <a:extLst>
              <a:ext uri="{FF2B5EF4-FFF2-40B4-BE49-F238E27FC236}">
                <a16:creationId xmlns:a16="http://schemas.microsoft.com/office/drawing/2014/main" id="{3F693EEF-A7C9-6D43-8B0D-2F2A61BBBB18}"/>
              </a:ext>
            </a:extLst>
          </p:cNvPr>
          <p:cNvSpPr txBox="1"/>
          <p:nvPr/>
        </p:nvSpPr>
        <p:spPr>
          <a:xfrm>
            <a:off x="476617" y="2889781"/>
            <a:ext cx="8473441" cy="1200329"/>
          </a:xfrm>
          <a:prstGeom prst="rect">
            <a:avLst/>
          </a:prstGeom>
          <a:noFill/>
        </p:spPr>
        <p:txBody>
          <a:bodyPr wrap="square" rtlCol="0">
            <a:spAutoFit/>
          </a:bodyPr>
          <a:lstStyle/>
          <a:p>
            <a:r>
              <a:rPr lang="en-US" dirty="0">
                <a:solidFill>
                  <a:srgbClr val="FF0000"/>
                </a:solidFill>
                <a:hlinkClick r:id="rId5">
                  <a:extLst>
                    <a:ext uri="{A12FA001-AC4F-418D-AE19-62706E023703}">
                      <ahyp:hlinkClr xmlns:ahyp="http://schemas.microsoft.com/office/drawing/2018/hyperlinkcolor" val="tx"/>
                    </a:ext>
                  </a:extLst>
                </a:hlinkClick>
              </a:rPr>
              <a:t>gsum: A Bayesian model of series convergence using Gaussian sums</a:t>
            </a:r>
            <a:r>
              <a:rPr lang="en-US" dirty="0">
                <a:solidFill>
                  <a:srgbClr val="FF0000"/>
                </a:solidFill>
              </a:rPr>
              <a:t>. </a:t>
            </a:r>
          </a:p>
          <a:p>
            <a:r>
              <a:rPr lang="en-US" dirty="0"/>
              <a:t>The </a:t>
            </a:r>
            <a:r>
              <a:rPr lang="en-US" dirty="0" err="1"/>
              <a:t>gsum</a:t>
            </a:r>
            <a:r>
              <a:rPr lang="en-US" dirty="0"/>
              <a:t> package provides convenient classes that allow one to analyze the convergence pattern of Effective Field Theory (EFT) observables. Specifically, this is a conjugacy-based implementation of the statistical model described in </a:t>
            </a:r>
            <a:r>
              <a:rPr lang="en-US" dirty="0">
                <a:hlinkClick r:id="rId4"/>
              </a:rPr>
              <a:t>arXiv:1904.10581</a:t>
            </a:r>
            <a:r>
              <a:rPr lang="en-US" dirty="0"/>
              <a:t>.</a:t>
            </a:r>
          </a:p>
        </p:txBody>
      </p:sp>
      <p:grpSp>
        <p:nvGrpSpPr>
          <p:cNvPr id="16" name="Group 15">
            <a:extLst>
              <a:ext uri="{FF2B5EF4-FFF2-40B4-BE49-F238E27FC236}">
                <a16:creationId xmlns:a16="http://schemas.microsoft.com/office/drawing/2014/main" id="{0324530A-120F-D746-9528-22082B3FFF4B}"/>
              </a:ext>
            </a:extLst>
          </p:cNvPr>
          <p:cNvGrpSpPr/>
          <p:nvPr/>
        </p:nvGrpSpPr>
        <p:grpSpPr>
          <a:xfrm>
            <a:off x="650240" y="684282"/>
            <a:ext cx="8168640" cy="1097280"/>
            <a:chOff x="650240" y="765562"/>
            <a:chExt cx="8168640" cy="1097280"/>
          </a:xfrm>
        </p:grpSpPr>
        <p:sp>
          <p:nvSpPr>
            <p:cNvPr id="15" name="Rounded Rectangle 14">
              <a:extLst>
                <a:ext uri="{FF2B5EF4-FFF2-40B4-BE49-F238E27FC236}">
                  <a16:creationId xmlns:a16="http://schemas.microsoft.com/office/drawing/2014/main" id="{21B73BFA-30A5-7B4A-A34A-94D69D9ED061}"/>
                </a:ext>
              </a:extLst>
            </p:cNvPr>
            <p:cNvSpPr/>
            <p:nvPr/>
          </p:nvSpPr>
          <p:spPr>
            <a:xfrm>
              <a:off x="650240" y="765562"/>
              <a:ext cx="8168640" cy="1097280"/>
            </a:xfrm>
            <a:prstGeom prst="round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ED9CCA0-C6A3-4240-8FD3-78E01E218A47}"/>
                </a:ext>
              </a:extLst>
            </p:cNvPr>
            <p:cNvGrpSpPr/>
            <p:nvPr/>
          </p:nvGrpSpPr>
          <p:grpSpPr>
            <a:xfrm>
              <a:off x="781698" y="853440"/>
              <a:ext cx="7893505" cy="900736"/>
              <a:chOff x="664472" y="755710"/>
              <a:chExt cx="7893505" cy="900736"/>
            </a:xfrm>
            <a:noFill/>
            <a:effectLst>
              <a:outerShdw blurRad="50800" dist="38100" dir="2700000" algn="tl" rotWithShape="0">
                <a:prstClr val="black">
                  <a:alpha val="40000"/>
                </a:prstClr>
              </a:outerShdw>
            </a:effectLst>
          </p:grpSpPr>
          <p:pic>
            <p:nvPicPr>
              <p:cNvPr id="5" name="Picture 4">
                <a:extLst>
                  <a:ext uri="{FF2B5EF4-FFF2-40B4-BE49-F238E27FC236}">
                    <a16:creationId xmlns:a16="http://schemas.microsoft.com/office/drawing/2014/main" id="{4B135E8F-2122-EA42-9F3C-D0B504DE0486}"/>
                  </a:ext>
                </a:extLst>
              </p:cNvPr>
              <p:cNvPicPr>
                <a:picLocks noChangeAspect="1"/>
              </p:cNvPicPr>
              <p:nvPr/>
            </p:nvPicPr>
            <p:blipFill>
              <a:blip r:embed="rId6"/>
              <a:stretch>
                <a:fillRect/>
              </a:stretch>
            </p:blipFill>
            <p:spPr>
              <a:xfrm>
                <a:off x="664472" y="768787"/>
                <a:ext cx="669116" cy="886968"/>
              </a:xfrm>
              <a:prstGeom prst="rect">
                <a:avLst/>
              </a:prstGeom>
              <a:grpFill/>
              <a:ln>
                <a:noFill/>
              </a:ln>
            </p:spPr>
          </p:pic>
          <p:pic>
            <p:nvPicPr>
              <p:cNvPr id="6" name="Picture 5">
                <a:extLst>
                  <a:ext uri="{FF2B5EF4-FFF2-40B4-BE49-F238E27FC236}">
                    <a16:creationId xmlns:a16="http://schemas.microsoft.com/office/drawing/2014/main" id="{58D7EC90-E30B-874C-8065-B2232B894A17}"/>
                  </a:ext>
                </a:extLst>
              </p:cNvPr>
              <p:cNvPicPr>
                <a:picLocks noChangeAspect="1"/>
              </p:cNvPicPr>
              <p:nvPr/>
            </p:nvPicPr>
            <p:blipFill>
              <a:blip r:embed="rId7"/>
              <a:stretch>
                <a:fillRect/>
              </a:stretch>
            </p:blipFill>
            <p:spPr>
              <a:xfrm>
                <a:off x="1440806" y="762260"/>
                <a:ext cx="758952" cy="885444"/>
              </a:xfrm>
              <a:prstGeom prst="rect">
                <a:avLst/>
              </a:prstGeom>
              <a:grpFill/>
              <a:ln>
                <a:noFill/>
              </a:ln>
            </p:spPr>
          </p:pic>
          <p:pic>
            <p:nvPicPr>
              <p:cNvPr id="7" name="Picture 6">
                <a:extLst>
                  <a:ext uri="{FF2B5EF4-FFF2-40B4-BE49-F238E27FC236}">
                    <a16:creationId xmlns:a16="http://schemas.microsoft.com/office/drawing/2014/main" id="{71CDC6DB-C854-5E4B-BC8F-FC9E599D3280}"/>
                  </a:ext>
                </a:extLst>
              </p:cNvPr>
              <p:cNvPicPr>
                <a:picLocks noChangeAspect="1"/>
              </p:cNvPicPr>
              <p:nvPr/>
            </p:nvPicPr>
            <p:blipFill>
              <a:blip r:embed="rId8"/>
              <a:stretch>
                <a:fillRect/>
              </a:stretch>
            </p:blipFill>
            <p:spPr>
              <a:xfrm flipH="1">
                <a:off x="2314906" y="768787"/>
                <a:ext cx="694944" cy="887659"/>
              </a:xfrm>
              <a:prstGeom prst="rect">
                <a:avLst/>
              </a:prstGeom>
              <a:grpFill/>
              <a:ln>
                <a:noFill/>
              </a:ln>
            </p:spPr>
          </p:pic>
          <p:pic>
            <p:nvPicPr>
              <p:cNvPr id="8" name="Picture 7">
                <a:extLst>
                  <a:ext uri="{FF2B5EF4-FFF2-40B4-BE49-F238E27FC236}">
                    <a16:creationId xmlns:a16="http://schemas.microsoft.com/office/drawing/2014/main" id="{AD78C15E-233A-7241-9C04-BE78493B1276}"/>
                  </a:ext>
                </a:extLst>
              </p:cNvPr>
              <p:cNvPicPr>
                <a:picLocks noChangeAspect="1"/>
              </p:cNvPicPr>
              <p:nvPr/>
            </p:nvPicPr>
            <p:blipFill>
              <a:blip r:embed="rId9"/>
              <a:stretch>
                <a:fillRect/>
              </a:stretch>
            </p:blipFill>
            <p:spPr>
              <a:xfrm>
                <a:off x="3104154" y="768787"/>
                <a:ext cx="791935" cy="886968"/>
              </a:xfrm>
              <a:prstGeom prst="rect">
                <a:avLst/>
              </a:prstGeom>
              <a:grpFill/>
              <a:ln>
                <a:noFill/>
              </a:ln>
            </p:spPr>
          </p:pic>
          <p:pic>
            <p:nvPicPr>
              <p:cNvPr id="9" name="Picture 8">
                <a:extLst>
                  <a:ext uri="{FF2B5EF4-FFF2-40B4-BE49-F238E27FC236}">
                    <a16:creationId xmlns:a16="http://schemas.microsoft.com/office/drawing/2014/main" id="{5F2E0FD6-3A05-6F4F-A5BF-455A0751E241}"/>
                  </a:ext>
                </a:extLst>
              </p:cNvPr>
              <p:cNvPicPr>
                <a:picLocks noChangeAspect="1"/>
              </p:cNvPicPr>
              <p:nvPr/>
            </p:nvPicPr>
            <p:blipFill>
              <a:blip r:embed="rId10"/>
              <a:stretch>
                <a:fillRect/>
              </a:stretch>
            </p:blipFill>
            <p:spPr>
              <a:xfrm>
                <a:off x="4011237" y="768787"/>
                <a:ext cx="845714" cy="886968"/>
              </a:xfrm>
              <a:prstGeom prst="rect">
                <a:avLst/>
              </a:prstGeom>
              <a:grpFill/>
              <a:ln>
                <a:noFill/>
              </a:ln>
            </p:spPr>
          </p:pic>
          <p:pic>
            <p:nvPicPr>
              <p:cNvPr id="10" name="Picture 9">
                <a:extLst>
                  <a:ext uri="{FF2B5EF4-FFF2-40B4-BE49-F238E27FC236}">
                    <a16:creationId xmlns:a16="http://schemas.microsoft.com/office/drawing/2014/main" id="{B8FD2D01-75E0-9A40-810A-497F8E7E7C9E}"/>
                  </a:ext>
                </a:extLst>
              </p:cNvPr>
              <p:cNvPicPr>
                <a:picLocks noChangeAspect="1"/>
              </p:cNvPicPr>
              <p:nvPr/>
            </p:nvPicPr>
            <p:blipFill>
              <a:blip r:embed="rId11"/>
              <a:stretch>
                <a:fillRect/>
              </a:stretch>
            </p:blipFill>
            <p:spPr>
              <a:xfrm>
                <a:off x="4966602" y="762260"/>
                <a:ext cx="996696" cy="883148"/>
              </a:xfrm>
              <a:prstGeom prst="rect">
                <a:avLst/>
              </a:prstGeom>
              <a:grpFill/>
              <a:ln>
                <a:noFill/>
              </a:ln>
            </p:spPr>
          </p:pic>
          <p:pic>
            <p:nvPicPr>
              <p:cNvPr id="11" name="Picture 10">
                <a:extLst>
                  <a:ext uri="{FF2B5EF4-FFF2-40B4-BE49-F238E27FC236}">
                    <a16:creationId xmlns:a16="http://schemas.microsoft.com/office/drawing/2014/main" id="{B67A5EC0-2AD7-734F-8A64-0305EC9EB631}"/>
                  </a:ext>
                </a:extLst>
              </p:cNvPr>
              <p:cNvPicPr>
                <a:picLocks noChangeAspect="1"/>
              </p:cNvPicPr>
              <p:nvPr/>
            </p:nvPicPr>
            <p:blipFill>
              <a:blip r:embed="rId12"/>
              <a:stretch>
                <a:fillRect/>
              </a:stretch>
            </p:blipFill>
            <p:spPr>
              <a:xfrm>
                <a:off x="6072583" y="755710"/>
                <a:ext cx="653240" cy="884264"/>
              </a:xfrm>
              <a:prstGeom prst="rect">
                <a:avLst/>
              </a:prstGeom>
              <a:grpFill/>
              <a:ln>
                <a:noFill/>
              </a:ln>
            </p:spPr>
          </p:pic>
          <p:pic>
            <p:nvPicPr>
              <p:cNvPr id="12" name="Picture 11">
                <a:extLst>
                  <a:ext uri="{FF2B5EF4-FFF2-40B4-BE49-F238E27FC236}">
                    <a16:creationId xmlns:a16="http://schemas.microsoft.com/office/drawing/2014/main" id="{0C7F1DEB-B094-F148-97FF-DEBD458555A3}"/>
                  </a:ext>
                </a:extLst>
              </p:cNvPr>
              <p:cNvPicPr>
                <a:picLocks noChangeAspect="1"/>
              </p:cNvPicPr>
              <p:nvPr/>
            </p:nvPicPr>
            <p:blipFill>
              <a:blip r:embed="rId13"/>
              <a:stretch>
                <a:fillRect/>
              </a:stretch>
            </p:blipFill>
            <p:spPr>
              <a:xfrm>
                <a:off x="6846851" y="756238"/>
                <a:ext cx="822960" cy="886265"/>
              </a:xfrm>
              <a:prstGeom prst="rect">
                <a:avLst/>
              </a:prstGeom>
              <a:grpFill/>
              <a:ln>
                <a:noFill/>
              </a:ln>
            </p:spPr>
          </p:pic>
          <p:pic>
            <p:nvPicPr>
              <p:cNvPr id="13" name="Picture 12">
                <a:extLst>
                  <a:ext uri="{FF2B5EF4-FFF2-40B4-BE49-F238E27FC236}">
                    <a16:creationId xmlns:a16="http://schemas.microsoft.com/office/drawing/2014/main" id="{B531DBE4-AA4F-1241-B330-06A42FEA6E8A}"/>
                  </a:ext>
                </a:extLst>
              </p:cNvPr>
              <p:cNvPicPr>
                <a:picLocks noChangeAspect="1"/>
              </p:cNvPicPr>
              <p:nvPr/>
            </p:nvPicPr>
            <p:blipFill>
              <a:blip r:embed="rId14"/>
              <a:stretch>
                <a:fillRect/>
              </a:stretch>
            </p:blipFill>
            <p:spPr>
              <a:xfrm>
                <a:off x="7790839" y="759732"/>
                <a:ext cx="767138" cy="884264"/>
              </a:xfrm>
              <a:prstGeom prst="rect">
                <a:avLst/>
              </a:prstGeom>
              <a:grpFill/>
              <a:ln>
                <a:noFill/>
              </a:ln>
            </p:spPr>
          </p:pic>
        </p:grpSp>
      </p:grpSp>
      <p:pic>
        <p:nvPicPr>
          <p:cNvPr id="17" name="Picture 16">
            <a:extLst>
              <a:ext uri="{FF2B5EF4-FFF2-40B4-BE49-F238E27FC236}">
                <a16:creationId xmlns:a16="http://schemas.microsoft.com/office/drawing/2014/main" id="{92686B7C-A09C-C844-8C1C-45E657688465}"/>
              </a:ext>
            </a:extLst>
          </p:cNvPr>
          <p:cNvPicPr>
            <a:picLocks noChangeAspect="1"/>
          </p:cNvPicPr>
          <p:nvPr/>
        </p:nvPicPr>
        <p:blipFill>
          <a:blip r:embed="rId15"/>
          <a:stretch>
            <a:fillRect/>
          </a:stretch>
        </p:blipFill>
        <p:spPr>
          <a:xfrm>
            <a:off x="1666240" y="1843347"/>
            <a:ext cx="1002504" cy="989834"/>
          </a:xfrm>
          <a:prstGeom prst="rect">
            <a:avLst/>
          </a:prstGeom>
        </p:spPr>
      </p:pic>
      <p:sp>
        <p:nvSpPr>
          <p:cNvPr id="18" name="Rectangle 17">
            <a:extLst>
              <a:ext uri="{FF2B5EF4-FFF2-40B4-BE49-F238E27FC236}">
                <a16:creationId xmlns:a16="http://schemas.microsoft.com/office/drawing/2014/main" id="{E9923F9B-CAF9-264E-AE8E-FC19EE3D85FD}"/>
              </a:ext>
            </a:extLst>
          </p:cNvPr>
          <p:cNvSpPr/>
          <p:nvPr/>
        </p:nvSpPr>
        <p:spPr>
          <a:xfrm>
            <a:off x="3010200" y="2036341"/>
            <a:ext cx="3373744" cy="461665"/>
          </a:xfrm>
          <a:prstGeom prst="rect">
            <a:avLst/>
          </a:prstGeom>
        </p:spPr>
        <p:txBody>
          <a:bodyPr wrap="none">
            <a:spAutoFit/>
          </a:bodyPr>
          <a:lstStyle/>
          <a:p>
            <a:r>
              <a:rPr lang="en-US" sz="2400" b="1" dirty="0">
                <a:hlinkClick r:id="rId16"/>
              </a:rPr>
              <a:t>https://buqeye.github.io</a:t>
            </a:r>
            <a:endParaRPr lang="en-US" sz="2400" b="1" dirty="0"/>
          </a:p>
        </p:txBody>
      </p:sp>
      <p:sp>
        <p:nvSpPr>
          <p:cNvPr id="19" name="Oval 18">
            <a:extLst>
              <a:ext uri="{FF2B5EF4-FFF2-40B4-BE49-F238E27FC236}">
                <a16:creationId xmlns:a16="http://schemas.microsoft.com/office/drawing/2014/main" id="{7B5FBCD4-660B-C342-A78A-C54DF30DE634}"/>
              </a:ext>
            </a:extLst>
          </p:cNvPr>
          <p:cNvSpPr/>
          <p:nvPr/>
        </p:nvSpPr>
        <p:spPr>
          <a:xfrm>
            <a:off x="4058123" y="743033"/>
            <a:ext cx="955365" cy="996325"/>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7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16F3-2912-E747-8209-DD984C2A4E62}"/>
              </a:ext>
            </a:extLst>
          </p:cNvPr>
          <p:cNvSpPr>
            <a:spLocks noGrp="1"/>
          </p:cNvSpPr>
          <p:nvPr>
            <p:ph type="title"/>
          </p:nvPr>
        </p:nvSpPr>
        <p:spPr>
          <a:xfrm>
            <a:off x="670035" y="16793"/>
            <a:ext cx="7759262" cy="621355"/>
          </a:xfrm>
        </p:spPr>
        <p:txBody>
          <a:bodyPr>
            <a:noAutofit/>
          </a:bodyPr>
          <a:lstStyle/>
          <a:p>
            <a:r>
              <a:rPr lang="en-US" sz="2800" dirty="0">
                <a:solidFill>
                  <a:srgbClr val="FF0000"/>
                </a:solidFill>
              </a:rPr>
              <a:t>Inspiration from PRA for nuclear theory error bars</a:t>
            </a:r>
          </a:p>
        </p:txBody>
      </p:sp>
      <p:pic>
        <p:nvPicPr>
          <p:cNvPr id="4" name="Picture 3">
            <a:extLst>
              <a:ext uri="{FF2B5EF4-FFF2-40B4-BE49-F238E27FC236}">
                <a16:creationId xmlns:a16="http://schemas.microsoft.com/office/drawing/2014/main" id="{8EDF0249-80B8-8E4A-B5F9-7B50E94820CF}"/>
              </a:ext>
            </a:extLst>
          </p:cNvPr>
          <p:cNvPicPr>
            <a:picLocks noChangeAspect="1"/>
          </p:cNvPicPr>
          <p:nvPr/>
        </p:nvPicPr>
        <p:blipFill>
          <a:blip r:embed="rId2"/>
          <a:stretch>
            <a:fillRect/>
          </a:stretch>
        </p:blipFill>
        <p:spPr>
          <a:xfrm>
            <a:off x="60435" y="611250"/>
            <a:ext cx="8927899" cy="4265551"/>
          </a:xfrm>
          <a:prstGeom prst="rect">
            <a:avLst/>
          </a:prstGeom>
        </p:spPr>
      </p:pic>
      <p:sp>
        <p:nvSpPr>
          <p:cNvPr id="6" name="Rectangle 5">
            <a:extLst>
              <a:ext uri="{FF2B5EF4-FFF2-40B4-BE49-F238E27FC236}">
                <a16:creationId xmlns:a16="http://schemas.microsoft.com/office/drawing/2014/main" id="{68A6AED0-A1FF-8444-B0BD-89E868FC5789}"/>
              </a:ext>
            </a:extLst>
          </p:cNvPr>
          <p:cNvSpPr/>
          <p:nvPr/>
        </p:nvSpPr>
        <p:spPr>
          <a:xfrm>
            <a:off x="60434" y="3402957"/>
            <a:ext cx="8927899" cy="13426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423684F-8F38-1C4D-A85F-599754552030}"/>
              </a:ext>
            </a:extLst>
          </p:cNvPr>
          <p:cNvSpPr/>
          <p:nvPr/>
        </p:nvSpPr>
        <p:spPr>
          <a:xfrm>
            <a:off x="60435" y="1161167"/>
            <a:ext cx="9023130" cy="3400425"/>
          </a:xfrm>
          <a:prstGeom prst="roundRect">
            <a:avLst/>
          </a:prstGeom>
          <a:solidFill>
            <a:srgbClr val="FFEEEE"/>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91440"/>
            <a:r>
              <a:rPr lang="en-US" sz="2400" dirty="0">
                <a:solidFill>
                  <a:schemeClr val="tx1"/>
                </a:solidFill>
              </a:rPr>
              <a:t>Papers presenting the results of theoretical calculations are   expected to include uncertainty estimates … </a:t>
            </a:r>
          </a:p>
          <a:p>
            <a:pPr marL="91440" indent="-457200">
              <a:buFont typeface="+mj-lt"/>
              <a:buAutoNum type="arabicPeriod"/>
            </a:pPr>
            <a:r>
              <a:rPr lang="en-US" sz="2400" dirty="0">
                <a:solidFill>
                  <a:schemeClr val="tx1"/>
                </a:solidFill>
              </a:rPr>
              <a:t>If the authors </a:t>
            </a:r>
            <a:r>
              <a:rPr lang="en-US" sz="2400" i="1" dirty="0">
                <a:solidFill>
                  <a:schemeClr val="tx1"/>
                </a:solidFill>
              </a:rPr>
              <a:t>claim high accuracy</a:t>
            </a:r>
            <a:r>
              <a:rPr lang="en-US" sz="2400" dirty="0">
                <a:solidFill>
                  <a:schemeClr val="tx1"/>
                </a:solidFill>
              </a:rPr>
              <a:t>, or improvements on the accuracy of previous work.</a:t>
            </a:r>
          </a:p>
          <a:p>
            <a:pPr marL="91440" indent="-457200">
              <a:buFont typeface="+mj-lt"/>
              <a:buAutoNum type="arabicPeriod"/>
            </a:pPr>
            <a:r>
              <a:rPr lang="en-US" sz="2400" dirty="0">
                <a:solidFill>
                  <a:schemeClr val="tx1"/>
                </a:solidFill>
              </a:rPr>
              <a:t>If the primary motivation for the paper is to make </a:t>
            </a:r>
            <a:r>
              <a:rPr lang="en-US" sz="2400" i="1" dirty="0">
                <a:solidFill>
                  <a:schemeClr val="tx1"/>
                </a:solidFill>
              </a:rPr>
              <a:t>comparisons</a:t>
            </a:r>
            <a:r>
              <a:rPr lang="en-US" sz="2400" dirty="0">
                <a:solidFill>
                  <a:schemeClr val="tx1"/>
                </a:solidFill>
              </a:rPr>
              <a:t> </a:t>
            </a:r>
            <a:r>
              <a:rPr lang="en-US" sz="2400" i="1" dirty="0">
                <a:solidFill>
                  <a:schemeClr val="tx1"/>
                </a:solidFill>
              </a:rPr>
              <a:t>with</a:t>
            </a:r>
            <a:r>
              <a:rPr lang="en-US" sz="2400" dirty="0">
                <a:solidFill>
                  <a:schemeClr val="tx1"/>
                </a:solidFill>
              </a:rPr>
              <a:t> present or future </a:t>
            </a:r>
            <a:r>
              <a:rPr lang="en-US" sz="2400" i="1" dirty="0">
                <a:solidFill>
                  <a:schemeClr val="tx1"/>
                </a:solidFill>
              </a:rPr>
              <a:t>high precision experimental measurements</a:t>
            </a:r>
            <a:r>
              <a:rPr lang="en-US" sz="2400" dirty="0">
                <a:solidFill>
                  <a:schemeClr val="tx1"/>
                </a:solidFill>
              </a:rPr>
              <a:t>.</a:t>
            </a:r>
          </a:p>
          <a:p>
            <a:pPr marL="91440" indent="-457200">
              <a:buFont typeface="+mj-lt"/>
              <a:buAutoNum type="arabicPeriod"/>
            </a:pPr>
            <a:r>
              <a:rPr lang="en-US" sz="2400" dirty="0">
                <a:solidFill>
                  <a:schemeClr val="tx1"/>
                </a:solidFill>
              </a:rPr>
              <a:t>If the primary motivation is to provide </a:t>
            </a:r>
            <a:r>
              <a:rPr lang="en-US" sz="2400" i="1" dirty="0">
                <a:solidFill>
                  <a:schemeClr val="tx1"/>
                </a:solidFill>
              </a:rPr>
              <a:t>interpolations or extrapolations</a:t>
            </a:r>
            <a:r>
              <a:rPr lang="en-US" sz="2400" dirty="0">
                <a:solidFill>
                  <a:schemeClr val="tx1"/>
                </a:solidFill>
              </a:rPr>
              <a:t> of known experimental measurements.</a:t>
            </a:r>
          </a:p>
        </p:txBody>
      </p:sp>
    </p:spTree>
    <p:extLst>
      <p:ext uri="{BB962C8B-B14F-4D97-AF65-F5344CB8AC3E}">
        <p14:creationId xmlns:p14="http://schemas.microsoft.com/office/powerpoint/2010/main" val="25697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CCB4-1690-154B-8123-C9D149514058}"/>
              </a:ext>
            </a:extLst>
          </p:cNvPr>
          <p:cNvSpPr>
            <a:spLocks noGrp="1"/>
          </p:cNvSpPr>
          <p:nvPr>
            <p:ph type="title"/>
          </p:nvPr>
        </p:nvSpPr>
        <p:spPr>
          <a:xfrm>
            <a:off x="641131" y="100876"/>
            <a:ext cx="8198069" cy="687400"/>
          </a:xfrm>
        </p:spPr>
        <p:txBody>
          <a:bodyPr>
            <a:noAutofit/>
          </a:bodyPr>
          <a:lstStyle/>
          <a:p>
            <a:r>
              <a:rPr lang="en-US" dirty="0">
                <a:solidFill>
                  <a:srgbClr val="FF0000"/>
                </a:solidFill>
              </a:rPr>
              <a:t>History of ISNET movement </a:t>
            </a:r>
            <a:r>
              <a:rPr lang="en-US" sz="1800" dirty="0">
                <a:solidFill>
                  <a:srgbClr val="FF0000"/>
                </a:solidFill>
              </a:rPr>
              <a:t>[https://</a:t>
            </a:r>
            <a:r>
              <a:rPr lang="en-US" sz="1800" dirty="0" err="1">
                <a:solidFill>
                  <a:srgbClr val="FF0000"/>
                </a:solidFill>
              </a:rPr>
              <a:t>isnet-series.github.io</a:t>
            </a:r>
            <a:r>
              <a:rPr lang="en-US" sz="1800" dirty="0">
                <a:solidFill>
                  <a:srgbClr val="FF0000"/>
                </a:solidFill>
              </a:rPr>
              <a:t>/]</a:t>
            </a:r>
          </a:p>
        </p:txBody>
      </p:sp>
      <p:sp>
        <p:nvSpPr>
          <p:cNvPr id="3" name="Content Placeholder 2">
            <a:extLst>
              <a:ext uri="{FF2B5EF4-FFF2-40B4-BE49-F238E27FC236}">
                <a16:creationId xmlns:a16="http://schemas.microsoft.com/office/drawing/2014/main" id="{2599DFB1-97B1-8241-909C-B4CFC351E39A}"/>
              </a:ext>
            </a:extLst>
          </p:cNvPr>
          <p:cNvSpPr>
            <a:spLocks noGrp="1"/>
          </p:cNvSpPr>
          <p:nvPr>
            <p:ph idx="1"/>
          </p:nvPr>
        </p:nvSpPr>
        <p:spPr>
          <a:xfrm>
            <a:off x="182880" y="596636"/>
            <a:ext cx="8961120" cy="4641453"/>
          </a:xfrm>
        </p:spPr>
        <p:txBody>
          <a:bodyPr>
            <a:normAutofit fontScale="70000" lnSpcReduction="20000"/>
          </a:bodyPr>
          <a:lstStyle/>
          <a:p>
            <a:endParaRPr lang="en-US" dirty="0"/>
          </a:p>
          <a:p>
            <a:pPr marL="192024" indent="-192024">
              <a:spcAft>
                <a:spcPts val="400"/>
              </a:spcAft>
            </a:pPr>
            <a:r>
              <a:rPr lang="en-US" sz="2900" b="1" dirty="0"/>
              <a:t>2012:</a:t>
            </a:r>
            <a:r>
              <a:rPr lang="en-US" sz="2900" dirty="0"/>
              <a:t> </a:t>
            </a:r>
            <a:r>
              <a:rPr lang="en-US" sz="2900" dirty="0">
                <a:solidFill>
                  <a:srgbClr val="0070C0"/>
                </a:solidFill>
              </a:rPr>
              <a:t>First one-day workshop </a:t>
            </a:r>
            <a:r>
              <a:rPr lang="en-US" sz="2600" dirty="0">
                <a:solidFill>
                  <a:srgbClr val="002060"/>
                </a:solidFill>
              </a:rPr>
              <a:t>[Krakow]</a:t>
            </a:r>
          </a:p>
          <a:p>
            <a:pPr marL="192024" indent="-192024">
              <a:spcAft>
                <a:spcPts val="400"/>
              </a:spcAft>
            </a:pPr>
            <a:r>
              <a:rPr lang="en-US" sz="2900" b="1" dirty="0"/>
              <a:t>2013:</a:t>
            </a:r>
            <a:r>
              <a:rPr lang="en-US" sz="2900" dirty="0"/>
              <a:t> </a:t>
            </a:r>
            <a:r>
              <a:rPr lang="en-US" sz="2900" dirty="0">
                <a:solidFill>
                  <a:srgbClr val="0070C0"/>
                </a:solidFill>
              </a:rPr>
              <a:t>ISNET: </a:t>
            </a:r>
            <a:r>
              <a:rPr lang="en-US" sz="2900" b="1" dirty="0"/>
              <a:t>I</a:t>
            </a:r>
            <a:r>
              <a:rPr lang="en-US" sz="2900" dirty="0">
                <a:solidFill>
                  <a:srgbClr val="0070C0"/>
                </a:solidFill>
              </a:rPr>
              <a:t>nformation and </a:t>
            </a:r>
            <a:r>
              <a:rPr lang="en-US" sz="2900" b="1" dirty="0"/>
              <a:t>S</a:t>
            </a:r>
            <a:r>
              <a:rPr lang="en-US" sz="2900" dirty="0">
                <a:solidFill>
                  <a:srgbClr val="0070C0"/>
                </a:solidFill>
              </a:rPr>
              <a:t>tatistics in </a:t>
            </a:r>
            <a:r>
              <a:rPr lang="en-US" sz="2900" b="1" dirty="0"/>
              <a:t>N</a:t>
            </a:r>
            <a:r>
              <a:rPr lang="en-US" sz="2900" dirty="0">
                <a:solidFill>
                  <a:srgbClr val="0070C0"/>
                </a:solidFill>
              </a:rPr>
              <a:t>uclear </a:t>
            </a:r>
            <a:r>
              <a:rPr lang="en-US" sz="2900" b="1" dirty="0"/>
              <a:t>E</a:t>
            </a:r>
            <a:r>
              <a:rPr lang="en-US" sz="2900" dirty="0">
                <a:solidFill>
                  <a:srgbClr val="0070C0"/>
                </a:solidFill>
              </a:rPr>
              <a:t>xperiment and </a:t>
            </a:r>
            <a:r>
              <a:rPr lang="en-US" sz="2900" b="1" dirty="0"/>
              <a:t>T</a:t>
            </a:r>
            <a:r>
              <a:rPr lang="en-US" sz="2900" dirty="0">
                <a:solidFill>
                  <a:srgbClr val="0070C0"/>
                </a:solidFill>
              </a:rPr>
              <a:t>heory</a:t>
            </a:r>
            <a:r>
              <a:rPr lang="en-US" sz="2600" dirty="0"/>
              <a:t> [Glasgow]</a:t>
            </a:r>
          </a:p>
          <a:p>
            <a:pPr marL="192024" indent="-192024">
              <a:spcAft>
                <a:spcPts val="400"/>
              </a:spcAft>
            </a:pPr>
            <a:r>
              <a:rPr lang="en-US" sz="2900" b="1" dirty="0"/>
              <a:t>2014:</a:t>
            </a:r>
            <a:r>
              <a:rPr lang="en-US" sz="2600" b="1" dirty="0"/>
              <a:t> </a:t>
            </a:r>
            <a:r>
              <a:rPr lang="en-US" sz="2900" dirty="0">
                <a:solidFill>
                  <a:srgbClr val="FF0000"/>
                </a:solidFill>
              </a:rPr>
              <a:t>“Error Estimates of Theoretical Models: a Guide” </a:t>
            </a:r>
            <a:r>
              <a:rPr lang="en-US" sz="2600" dirty="0">
                <a:solidFill>
                  <a:srgbClr val="FF0000"/>
                </a:solidFill>
              </a:rPr>
              <a:t> </a:t>
            </a:r>
            <a:r>
              <a:rPr lang="en-US" sz="2600" dirty="0"/>
              <a:t>[</a:t>
            </a:r>
            <a:r>
              <a:rPr lang="en-US" sz="2600" dirty="0" err="1"/>
              <a:t>Dobaczewski</a:t>
            </a:r>
            <a:r>
              <a:rPr lang="en-US" sz="2600" dirty="0"/>
              <a:t> et al]</a:t>
            </a:r>
            <a:endParaRPr lang="en-US" dirty="0"/>
          </a:p>
          <a:p>
            <a:pPr marL="192024" indent="-192024">
              <a:spcAft>
                <a:spcPts val="400"/>
              </a:spcAft>
            </a:pPr>
            <a:r>
              <a:rPr lang="en-US" sz="2900" b="1" dirty="0"/>
              <a:t>2015:</a:t>
            </a:r>
            <a:r>
              <a:rPr lang="en-US" sz="2900" dirty="0"/>
              <a:t> </a:t>
            </a:r>
            <a:r>
              <a:rPr lang="en-US" sz="2900" dirty="0">
                <a:solidFill>
                  <a:srgbClr val="0070C0"/>
                </a:solidFill>
              </a:rPr>
              <a:t>Information and statistics in nuclear experiment and theory ISNET-3 </a:t>
            </a:r>
            <a:r>
              <a:rPr lang="en-US" sz="2600" dirty="0"/>
              <a:t>[Trento]</a:t>
            </a:r>
          </a:p>
          <a:p>
            <a:pPr marL="192024" indent="-192024">
              <a:spcAft>
                <a:spcPts val="400"/>
              </a:spcAft>
            </a:pPr>
            <a:r>
              <a:rPr lang="en-US" sz="2900" b="1" dirty="0"/>
              <a:t>2015: </a:t>
            </a:r>
            <a:r>
              <a:rPr lang="en-US" sz="2900" dirty="0">
                <a:solidFill>
                  <a:srgbClr val="FF0000"/>
                </a:solidFill>
              </a:rPr>
              <a:t>Journal of Physics G Special Focus Issue: ISNET </a:t>
            </a:r>
            <a:r>
              <a:rPr lang="en-US" sz="2600" dirty="0">
                <a:solidFill>
                  <a:srgbClr val="FF0000"/>
                </a:solidFill>
              </a:rPr>
              <a:t>[J. Phys. G </a:t>
            </a:r>
            <a:r>
              <a:rPr lang="en-US" sz="2600" b="1" dirty="0">
                <a:solidFill>
                  <a:srgbClr val="FF0000"/>
                </a:solidFill>
              </a:rPr>
              <a:t>42,</a:t>
            </a:r>
            <a:r>
              <a:rPr lang="en-US" sz="2600" dirty="0">
                <a:solidFill>
                  <a:srgbClr val="FF0000"/>
                </a:solidFill>
              </a:rPr>
              <a:t> 030301]</a:t>
            </a:r>
            <a:endParaRPr lang="en-US" sz="2600" b="1" dirty="0">
              <a:solidFill>
                <a:srgbClr val="FF0000"/>
              </a:solidFill>
            </a:endParaRPr>
          </a:p>
          <a:p>
            <a:pPr marL="192024" indent="-192024">
              <a:spcAft>
                <a:spcPts val="400"/>
              </a:spcAft>
            </a:pPr>
            <a:r>
              <a:rPr lang="en-US" sz="2900" b="1" dirty="0"/>
              <a:t>2016:</a:t>
            </a:r>
            <a:r>
              <a:rPr lang="en-US" sz="2900" dirty="0"/>
              <a:t> </a:t>
            </a:r>
            <a:r>
              <a:rPr lang="en-US" sz="2900" dirty="0">
                <a:solidFill>
                  <a:srgbClr val="0070C0"/>
                </a:solidFill>
              </a:rPr>
              <a:t>Bayesian Methods in Nuclear Physics (ISNET-4)</a:t>
            </a:r>
            <a:r>
              <a:rPr lang="en-US" sz="2900" dirty="0"/>
              <a:t> [</a:t>
            </a:r>
            <a:r>
              <a:rPr lang="en-US" sz="2600" dirty="0"/>
              <a:t>INT, </a:t>
            </a:r>
            <a:r>
              <a:rPr lang="en-US" dirty="0"/>
              <a:t>Seattle]</a:t>
            </a:r>
          </a:p>
          <a:p>
            <a:pPr marL="192024" indent="-192024">
              <a:spcAft>
                <a:spcPts val="400"/>
              </a:spcAft>
            </a:pPr>
            <a:r>
              <a:rPr lang="en-US" sz="2900" b="1" dirty="0"/>
              <a:t>2017:</a:t>
            </a:r>
            <a:r>
              <a:rPr lang="en-US" sz="2900" dirty="0"/>
              <a:t> </a:t>
            </a:r>
            <a:r>
              <a:rPr lang="en-US" sz="2900" dirty="0">
                <a:solidFill>
                  <a:srgbClr val="0070C0"/>
                </a:solidFill>
              </a:rPr>
              <a:t>Information and statistics in nuclear experiment and theory (ISNET-5) </a:t>
            </a:r>
            <a:r>
              <a:rPr lang="en-US" sz="2600" dirty="0"/>
              <a:t>[York]</a:t>
            </a:r>
          </a:p>
          <a:p>
            <a:pPr marL="192024" indent="-192024">
              <a:spcAft>
                <a:spcPts val="400"/>
              </a:spcAft>
            </a:pPr>
            <a:r>
              <a:rPr lang="en-US" sz="2900" b="1" dirty="0"/>
              <a:t>2018:</a:t>
            </a:r>
            <a:r>
              <a:rPr lang="en-US" sz="2900" dirty="0"/>
              <a:t> </a:t>
            </a:r>
            <a:r>
              <a:rPr lang="en-US" sz="2900" dirty="0">
                <a:solidFill>
                  <a:srgbClr val="0070C0"/>
                </a:solidFill>
              </a:rPr>
              <a:t>Uncertainty Quantification at the Extremes (ISNET-6) </a:t>
            </a:r>
            <a:r>
              <a:rPr lang="en-US" sz="2600" dirty="0"/>
              <a:t>[Darmstadt]</a:t>
            </a:r>
          </a:p>
          <a:p>
            <a:pPr marL="192024" indent="-192024">
              <a:spcAft>
                <a:spcPts val="400"/>
              </a:spcAft>
            </a:pPr>
            <a:r>
              <a:rPr lang="en-US" sz="2900" b="1" dirty="0"/>
              <a:t>2019:</a:t>
            </a:r>
            <a:r>
              <a:rPr lang="en-US" sz="2900" dirty="0"/>
              <a:t> </a:t>
            </a:r>
            <a:r>
              <a:rPr lang="en-US" sz="2900" dirty="0">
                <a:solidFill>
                  <a:srgbClr val="0070C0"/>
                </a:solidFill>
              </a:rPr>
              <a:t>Bayesian Inference in Subatomic Physics (ISNET-7)</a:t>
            </a:r>
            <a:r>
              <a:rPr lang="en-US" sz="2900" dirty="0">
                <a:solidFill>
                  <a:srgbClr val="FF0000"/>
                </a:solidFill>
              </a:rPr>
              <a:t> </a:t>
            </a:r>
            <a:r>
              <a:rPr lang="en-US" dirty="0"/>
              <a:t>[Gothenburg]</a:t>
            </a:r>
          </a:p>
          <a:p>
            <a:pPr marL="192024" indent="-192024">
              <a:spcAft>
                <a:spcPts val="400"/>
              </a:spcAft>
            </a:pPr>
            <a:r>
              <a:rPr lang="en-US" sz="2900" b="1" dirty="0"/>
              <a:t>2020: </a:t>
            </a:r>
            <a:r>
              <a:rPr lang="en-US" sz="2900" dirty="0">
                <a:solidFill>
                  <a:srgbClr val="FF0000"/>
                </a:solidFill>
              </a:rPr>
              <a:t>J. Phys. G Special Focus Issue: ISNET 2.0 is open for submissions!</a:t>
            </a:r>
            <a:endParaRPr lang="en-US" sz="2900" b="1" dirty="0">
              <a:solidFill>
                <a:srgbClr val="FF0000"/>
              </a:solidFill>
            </a:endParaRPr>
          </a:p>
          <a:p>
            <a:pPr marL="192024" indent="-192024">
              <a:spcAft>
                <a:spcPts val="400"/>
              </a:spcAft>
            </a:pPr>
            <a:r>
              <a:rPr lang="en-US" sz="2900" b="1" dirty="0"/>
              <a:t>2020:</a:t>
            </a:r>
            <a:r>
              <a:rPr lang="en-US" sz="2900" dirty="0"/>
              <a:t> </a:t>
            </a:r>
            <a:r>
              <a:rPr lang="en-US" sz="2900" dirty="0">
                <a:solidFill>
                  <a:srgbClr val="FF0000"/>
                </a:solidFill>
              </a:rPr>
              <a:t>ISNET-8</a:t>
            </a:r>
            <a:r>
              <a:rPr lang="en-US" sz="2900" dirty="0"/>
              <a:t> </a:t>
            </a:r>
            <a:r>
              <a:rPr lang="en-US" sz="2900" dirty="0">
                <a:solidFill>
                  <a:srgbClr val="FF0000"/>
                </a:solidFill>
              </a:rPr>
              <a:t>in Dec. 2020 </a:t>
            </a:r>
            <a:r>
              <a:rPr lang="en-US" sz="2600" dirty="0">
                <a:solidFill>
                  <a:srgbClr val="FF0000"/>
                </a:solidFill>
              </a:rPr>
              <a:t>at Michigan State University in East Lansing, USA.</a:t>
            </a:r>
            <a:r>
              <a:rPr lang="en-US" sz="2600" dirty="0"/>
              <a:t> Organizers:</a:t>
            </a:r>
            <a:br>
              <a:rPr lang="en-US" sz="2600" dirty="0"/>
            </a:br>
            <a:r>
              <a:rPr lang="en-US" sz="2600" dirty="0"/>
              <a:t>             P. </a:t>
            </a:r>
            <a:r>
              <a:rPr lang="en-US" sz="2600" dirty="0" err="1"/>
              <a:t>Danielewicz</a:t>
            </a:r>
            <a:r>
              <a:rPr lang="en-US" sz="2600" dirty="0"/>
              <a:t>, M. Hjorth-Jensen, D. Lee, W. </a:t>
            </a:r>
            <a:r>
              <a:rPr lang="en-US" sz="2600" dirty="0" err="1"/>
              <a:t>Nazarewicz</a:t>
            </a:r>
            <a:r>
              <a:rPr lang="en-US" sz="2600" dirty="0"/>
              <a:t>, S. Pratt, B. Tsang, F. </a:t>
            </a:r>
            <a:r>
              <a:rPr lang="en-US" sz="2600" dirty="0" err="1"/>
              <a:t>Viens</a:t>
            </a:r>
            <a:r>
              <a:rPr lang="en-US" sz="2600" dirty="0"/>
              <a:t>.</a:t>
            </a:r>
          </a:p>
        </p:txBody>
      </p:sp>
    </p:spTree>
    <p:extLst>
      <p:ext uri="{BB962C8B-B14F-4D97-AF65-F5344CB8AC3E}">
        <p14:creationId xmlns:p14="http://schemas.microsoft.com/office/powerpoint/2010/main" val="156515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C9C9C9"/>
                                      </p:to>
                                    </p:animClr>
                                  </p:sub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C9C9C9"/>
                                      </p:to>
                                    </p:animClr>
                                  </p:sub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rgbClr val="C9C9C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rgbClr val="C9C9C9"/>
                                      </p:to>
                                    </p:animClr>
                                  </p:sub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rgbClr val="C9C9C9"/>
                                      </p:to>
                                    </p:animClr>
                                  </p:sub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rgbClr val="C9C9C9"/>
                                      </p:to>
                                    </p:animClr>
                                  </p:sub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rgbClr val="C9C9C9"/>
                                      </p:to>
                                    </p:animClr>
                                  </p:sub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8" end="8"/>
                                            </p:txEl>
                                          </p:spTgt>
                                        </p:tgtEl>
                                        <p:attrNameLst>
                                          <p:attrName>ppt_c</p:attrName>
                                        </p:attrNameLst>
                                      </p:cBhvr>
                                      <p:to>
                                        <a:srgbClr val="C9C9C9"/>
                                      </p:to>
                                    </p:animClr>
                                  </p:sub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9" end="9"/>
                                            </p:txEl>
                                          </p:spTgt>
                                        </p:tgtEl>
                                        <p:attrNameLst>
                                          <p:attrName>ppt_c</p:attrName>
                                        </p:attrNameLst>
                                      </p:cBhvr>
                                      <p:to>
                                        <a:srgbClr val="C9C9C9"/>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6C7C5-7A8F-A149-AF69-78087815DCFD}"/>
              </a:ext>
            </a:extLst>
          </p:cNvPr>
          <p:cNvSpPr>
            <a:spLocks noGrp="1"/>
          </p:cNvSpPr>
          <p:nvPr>
            <p:ph type="title"/>
          </p:nvPr>
        </p:nvSpPr>
        <p:spPr>
          <a:xfrm>
            <a:off x="457200" y="218679"/>
            <a:ext cx="8229600" cy="857250"/>
          </a:xfrm>
        </p:spPr>
        <p:txBody>
          <a:bodyPr>
            <a:normAutofit/>
          </a:bodyPr>
          <a:lstStyle/>
          <a:p>
            <a:r>
              <a:rPr lang="en-US" sz="3600" dirty="0">
                <a:solidFill>
                  <a:srgbClr val="FF0000"/>
                </a:solidFill>
              </a:rPr>
              <a:t>Outline</a:t>
            </a:r>
          </a:p>
        </p:txBody>
      </p:sp>
      <p:sp>
        <p:nvSpPr>
          <p:cNvPr id="3" name="Content Placeholder 2">
            <a:extLst>
              <a:ext uri="{FF2B5EF4-FFF2-40B4-BE49-F238E27FC236}">
                <a16:creationId xmlns:a16="http://schemas.microsoft.com/office/drawing/2014/main" id="{56891298-2065-0F48-BF87-236AD08563E4}"/>
              </a:ext>
            </a:extLst>
          </p:cNvPr>
          <p:cNvSpPr>
            <a:spLocks noGrp="1"/>
          </p:cNvSpPr>
          <p:nvPr>
            <p:ph idx="1"/>
          </p:nvPr>
        </p:nvSpPr>
        <p:spPr>
          <a:xfrm>
            <a:off x="1066800" y="1314451"/>
            <a:ext cx="7003774" cy="3394472"/>
          </a:xfrm>
        </p:spPr>
        <p:txBody>
          <a:bodyPr>
            <a:normAutofit/>
          </a:bodyPr>
          <a:lstStyle/>
          <a:p>
            <a:r>
              <a:rPr lang="en-US" sz="2800" dirty="0">
                <a:solidFill>
                  <a:schemeClr val="bg1">
                    <a:lumMod val="75000"/>
                  </a:schemeClr>
                </a:solidFill>
              </a:rPr>
              <a:t>A brief history of theory error bars for nuclei</a:t>
            </a:r>
          </a:p>
          <a:p>
            <a:r>
              <a:rPr lang="en-US" sz="2800" dirty="0"/>
              <a:t>Basics of Bayesian statistics for uncertainty quantification (UQ), with examples</a:t>
            </a:r>
          </a:p>
          <a:p>
            <a:r>
              <a:rPr lang="en-US" sz="2800" dirty="0">
                <a:solidFill>
                  <a:schemeClr val="bg1">
                    <a:lumMod val="75000"/>
                  </a:schemeClr>
                </a:solidFill>
              </a:rPr>
              <a:t>Ongoing applications of Bayesian methods to low-energy nuclear theory</a:t>
            </a:r>
          </a:p>
          <a:p>
            <a:r>
              <a:rPr lang="en-US" sz="2800" dirty="0">
                <a:solidFill>
                  <a:schemeClr val="bg1">
                    <a:lumMod val="75000"/>
                  </a:schemeClr>
                </a:solidFill>
              </a:rPr>
              <a:t>Outlook: More frontiers in theory UQ</a:t>
            </a:r>
          </a:p>
        </p:txBody>
      </p:sp>
    </p:spTree>
    <p:extLst>
      <p:ext uri="{BB962C8B-B14F-4D97-AF65-F5344CB8AC3E}">
        <p14:creationId xmlns:p14="http://schemas.microsoft.com/office/powerpoint/2010/main" val="1616123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C0C59-CBC6-BB4B-82D7-78055BBB7395}"/>
              </a:ext>
            </a:extLst>
          </p:cNvPr>
          <p:cNvSpPr>
            <a:spLocks noGrp="1"/>
          </p:cNvSpPr>
          <p:nvPr>
            <p:ph type="title"/>
          </p:nvPr>
        </p:nvSpPr>
        <p:spPr>
          <a:xfrm>
            <a:off x="1895707" y="205979"/>
            <a:ext cx="5352585" cy="712725"/>
          </a:xfrm>
        </p:spPr>
        <p:txBody>
          <a:bodyPr>
            <a:normAutofit/>
          </a:bodyPr>
          <a:lstStyle/>
          <a:p>
            <a:r>
              <a:rPr lang="en-US" sz="2800" b="1" dirty="0">
                <a:solidFill>
                  <a:srgbClr val="FF0000"/>
                </a:solidFill>
              </a:rPr>
              <a:t>Types of theory error</a:t>
            </a:r>
          </a:p>
        </p:txBody>
      </p:sp>
      <p:sp>
        <p:nvSpPr>
          <p:cNvPr id="3" name="Content Placeholder 2">
            <a:extLst>
              <a:ext uri="{FF2B5EF4-FFF2-40B4-BE49-F238E27FC236}">
                <a16:creationId xmlns:a16="http://schemas.microsoft.com/office/drawing/2014/main" id="{FA6E6732-B7AA-F744-AF21-16D52F1EAA11}"/>
              </a:ext>
            </a:extLst>
          </p:cNvPr>
          <p:cNvSpPr>
            <a:spLocks noGrp="1"/>
          </p:cNvSpPr>
          <p:nvPr>
            <p:ph idx="1"/>
          </p:nvPr>
        </p:nvSpPr>
        <p:spPr>
          <a:xfrm>
            <a:off x="328690" y="959419"/>
            <a:ext cx="8368996" cy="2317185"/>
          </a:xfrm>
        </p:spPr>
        <p:txBody>
          <a:bodyPr>
            <a:normAutofit/>
          </a:bodyPr>
          <a:lstStyle/>
          <a:p>
            <a:pPr marL="192024" indent="-192024">
              <a:spcAft>
                <a:spcPts val="600"/>
              </a:spcAft>
            </a:pPr>
            <a:r>
              <a:rPr lang="en-US" sz="2000" b="1" dirty="0"/>
              <a:t>Uncertainty from numerical method</a:t>
            </a:r>
          </a:p>
          <a:p>
            <a:pPr marL="192024" indent="-192024">
              <a:spcAft>
                <a:spcPts val="600"/>
              </a:spcAft>
            </a:pPr>
            <a:r>
              <a:rPr lang="en-US" sz="2000" b="1" dirty="0"/>
              <a:t>Truncation of Hilbert space </a:t>
            </a:r>
            <a:r>
              <a:rPr lang="en-US" sz="2000" dirty="0"/>
              <a:t>(e.g., lattice volume/spacing or ho model space)</a:t>
            </a:r>
          </a:p>
          <a:p>
            <a:pPr marL="192024" indent="-192024">
              <a:spcAft>
                <a:spcPts val="600"/>
              </a:spcAft>
            </a:pPr>
            <a:r>
              <a:rPr lang="en-US" sz="2000" b="1" dirty="0"/>
              <a:t>Model discrepancy </a:t>
            </a:r>
            <a:r>
              <a:rPr lang="en-US" sz="1800" dirty="0"/>
              <a:t>(“All models are wrong, but some are useful” – George Box)</a:t>
            </a:r>
          </a:p>
          <a:p>
            <a:pPr marL="592074" lvl="1" indent="-192024"/>
            <a:r>
              <a:rPr lang="en-US" sz="1800" dirty="0"/>
              <a:t>Incomplete or in parts incorrect physical model</a:t>
            </a:r>
          </a:p>
          <a:p>
            <a:pPr marL="592074" lvl="1" indent="-192024"/>
            <a:r>
              <a:rPr lang="en-US" sz="1800" dirty="0"/>
              <a:t>Effective field theory expansion truncation error</a:t>
            </a:r>
          </a:p>
        </p:txBody>
      </p:sp>
      <p:sp>
        <p:nvSpPr>
          <p:cNvPr id="4" name="TextBox 3">
            <a:extLst>
              <a:ext uri="{FF2B5EF4-FFF2-40B4-BE49-F238E27FC236}">
                <a16:creationId xmlns:a16="http://schemas.microsoft.com/office/drawing/2014/main" id="{88CA3EC7-0A24-B940-94D5-E076E47A3FE8}"/>
              </a:ext>
            </a:extLst>
          </p:cNvPr>
          <p:cNvSpPr txBox="1"/>
          <p:nvPr/>
        </p:nvSpPr>
        <p:spPr>
          <a:xfrm>
            <a:off x="107582" y="3261959"/>
            <a:ext cx="8831713" cy="954107"/>
          </a:xfrm>
          <a:prstGeom prst="rect">
            <a:avLst/>
          </a:prstGeom>
          <a:noFill/>
        </p:spPr>
        <p:txBody>
          <a:bodyPr wrap="none" rtlCol="0">
            <a:spAutoFit/>
          </a:bodyPr>
          <a:lstStyle/>
          <a:p>
            <a:r>
              <a:rPr lang="en-US" sz="2000" b="1" dirty="0">
                <a:solidFill>
                  <a:srgbClr val="0070C0"/>
                </a:solidFill>
              </a:rPr>
              <a:t>Mostly systematic and correlated </a:t>
            </a:r>
            <a:r>
              <a:rPr lang="en-US" sz="2000" dirty="0">
                <a:solidFill>
                  <a:srgbClr val="0070C0"/>
                </a:solidFill>
              </a:rPr>
              <a:t>(doesn’t mean they can’t be treated as random!).</a:t>
            </a:r>
          </a:p>
          <a:p>
            <a:pPr marL="649224" lvl="1" indent="-192024">
              <a:buFont typeface="Arial" panose="020B0604020202020204" pitchFamily="34" charset="0"/>
              <a:buChar char="•"/>
            </a:pPr>
            <a:r>
              <a:rPr lang="en-US" dirty="0"/>
              <a:t>Systematic: error is not reduced when more observations are averaged</a:t>
            </a:r>
          </a:p>
          <a:p>
            <a:pPr marL="649224" lvl="1" indent="-192024">
              <a:buFont typeface="Arial" panose="020B0604020202020204" pitchFamily="34" charset="0"/>
              <a:buChar char="•"/>
            </a:pPr>
            <a:r>
              <a:rPr lang="en-US" dirty="0"/>
              <a:t>Correlated: e.g., model error in binding energy for oxygen chain all in same direction</a:t>
            </a:r>
          </a:p>
        </p:txBody>
      </p:sp>
      <p:sp>
        <p:nvSpPr>
          <p:cNvPr id="5" name="TextBox 4">
            <a:extLst>
              <a:ext uri="{FF2B5EF4-FFF2-40B4-BE49-F238E27FC236}">
                <a16:creationId xmlns:a16="http://schemas.microsoft.com/office/drawing/2014/main" id="{C4021FDB-48CC-C34B-9F51-A9CFB089B9C2}"/>
              </a:ext>
            </a:extLst>
          </p:cNvPr>
          <p:cNvSpPr txBox="1"/>
          <p:nvPr/>
        </p:nvSpPr>
        <p:spPr>
          <a:xfrm>
            <a:off x="131718" y="4450317"/>
            <a:ext cx="8981626" cy="400110"/>
          </a:xfrm>
          <a:prstGeom prst="rect">
            <a:avLst/>
          </a:prstGeom>
          <a:noFill/>
        </p:spPr>
        <p:txBody>
          <a:bodyPr wrap="none" rtlCol="0">
            <a:spAutoFit/>
          </a:bodyPr>
          <a:lstStyle/>
          <a:p>
            <a:r>
              <a:rPr lang="en-US" sz="2000" b="1" dirty="0">
                <a:solidFill>
                  <a:srgbClr val="FF0000"/>
                </a:solidFill>
              </a:rPr>
              <a:t>Bayesian statistics is ideal for modeling, combining, and propagating theory errors!</a:t>
            </a:r>
          </a:p>
        </p:txBody>
      </p:sp>
    </p:spTree>
    <p:extLst>
      <p:ext uri="{BB962C8B-B14F-4D97-AF65-F5344CB8AC3E}">
        <p14:creationId xmlns:p14="http://schemas.microsoft.com/office/powerpoint/2010/main" val="191674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C9C9C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C9C9C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ABD59B8-CBD1-C644-A77A-B24D16CB82A1}"/>
              </a:ext>
            </a:extLst>
          </p:cNvPr>
          <p:cNvPicPr>
            <a:picLocks noChangeAspect="1"/>
          </p:cNvPicPr>
          <p:nvPr/>
        </p:nvPicPr>
        <p:blipFill>
          <a:blip r:embed="rId3"/>
          <a:stretch>
            <a:fillRect/>
          </a:stretch>
        </p:blipFill>
        <p:spPr>
          <a:xfrm>
            <a:off x="4754881" y="2103120"/>
            <a:ext cx="4133087" cy="2882741"/>
          </a:xfrm>
          <a:prstGeom prst="rect">
            <a:avLst/>
          </a:prstGeom>
        </p:spPr>
      </p:pic>
      <p:pic>
        <p:nvPicPr>
          <p:cNvPr id="13" name="Picture 12">
            <a:extLst>
              <a:ext uri="{FF2B5EF4-FFF2-40B4-BE49-F238E27FC236}">
                <a16:creationId xmlns:a16="http://schemas.microsoft.com/office/drawing/2014/main" id="{45FE475D-832A-A848-8C1B-0B178978FA16}"/>
              </a:ext>
            </a:extLst>
          </p:cNvPr>
          <p:cNvPicPr>
            <a:picLocks noChangeAspect="1"/>
          </p:cNvPicPr>
          <p:nvPr/>
        </p:nvPicPr>
        <p:blipFill>
          <a:blip r:embed="rId4"/>
          <a:stretch>
            <a:fillRect/>
          </a:stretch>
        </p:blipFill>
        <p:spPr>
          <a:xfrm>
            <a:off x="4754880" y="2103120"/>
            <a:ext cx="4116350" cy="2926080"/>
          </a:xfrm>
          <a:prstGeom prst="rect">
            <a:avLst/>
          </a:prstGeom>
        </p:spPr>
      </p:pic>
      <p:sp>
        <p:nvSpPr>
          <p:cNvPr id="2" name="Title 1">
            <a:extLst>
              <a:ext uri="{FF2B5EF4-FFF2-40B4-BE49-F238E27FC236}">
                <a16:creationId xmlns:a16="http://schemas.microsoft.com/office/drawing/2014/main" id="{29698E73-1B56-0A4A-9717-BFD8D4AFDADC}"/>
              </a:ext>
            </a:extLst>
          </p:cNvPr>
          <p:cNvSpPr>
            <a:spLocks noGrp="1"/>
          </p:cNvSpPr>
          <p:nvPr>
            <p:ph type="title"/>
          </p:nvPr>
        </p:nvSpPr>
        <p:spPr>
          <a:xfrm>
            <a:off x="1014342" y="208364"/>
            <a:ext cx="7220415" cy="594243"/>
          </a:xfrm>
        </p:spPr>
        <p:txBody>
          <a:bodyPr>
            <a:normAutofit/>
          </a:bodyPr>
          <a:lstStyle/>
          <a:p>
            <a:r>
              <a:rPr lang="en-US" sz="2400" b="1" dirty="0">
                <a:solidFill>
                  <a:srgbClr val="FF0000"/>
                </a:solidFill>
              </a:rPr>
              <a:t>State of knowledge as probability distributions (pdfs)</a:t>
            </a:r>
          </a:p>
        </p:txBody>
      </p:sp>
      <p:grpSp>
        <p:nvGrpSpPr>
          <p:cNvPr id="9" name="Group 8">
            <a:extLst>
              <a:ext uri="{FF2B5EF4-FFF2-40B4-BE49-F238E27FC236}">
                <a16:creationId xmlns:a16="http://schemas.microsoft.com/office/drawing/2014/main" id="{59706E35-6C51-4F4A-8314-22024D5B32FA}"/>
              </a:ext>
            </a:extLst>
          </p:cNvPr>
          <p:cNvGrpSpPr/>
          <p:nvPr/>
        </p:nvGrpSpPr>
        <p:grpSpPr>
          <a:xfrm>
            <a:off x="4754880" y="2103120"/>
            <a:ext cx="4114800" cy="2924978"/>
            <a:chOff x="4754880" y="2103120"/>
            <a:chExt cx="4114800" cy="2924978"/>
          </a:xfrm>
        </p:grpSpPr>
        <p:pic>
          <p:nvPicPr>
            <p:cNvPr id="14" name="Picture 13">
              <a:extLst>
                <a:ext uri="{FF2B5EF4-FFF2-40B4-BE49-F238E27FC236}">
                  <a16:creationId xmlns:a16="http://schemas.microsoft.com/office/drawing/2014/main" id="{5E89A65F-9EC5-D845-88A6-09E873498C0D}"/>
                </a:ext>
              </a:extLst>
            </p:cNvPr>
            <p:cNvPicPr>
              <a:picLocks noChangeAspect="1"/>
            </p:cNvPicPr>
            <p:nvPr/>
          </p:nvPicPr>
          <p:blipFill>
            <a:blip r:embed="rId5"/>
            <a:stretch>
              <a:fillRect/>
            </a:stretch>
          </p:blipFill>
          <p:spPr>
            <a:xfrm>
              <a:off x="4754880" y="2103120"/>
              <a:ext cx="4114800" cy="2924978"/>
            </a:xfrm>
            <a:prstGeom prst="rect">
              <a:avLst/>
            </a:prstGeom>
          </p:spPr>
        </p:pic>
        <p:sp>
          <p:nvSpPr>
            <p:cNvPr id="3" name="TextBox 2">
              <a:extLst>
                <a:ext uri="{FF2B5EF4-FFF2-40B4-BE49-F238E27FC236}">
                  <a16:creationId xmlns:a16="http://schemas.microsoft.com/office/drawing/2014/main" id="{15F6F681-7860-6549-AAC6-75FF7152B50D}"/>
                </a:ext>
              </a:extLst>
            </p:cNvPr>
            <p:cNvSpPr txBox="1"/>
            <p:nvPr/>
          </p:nvSpPr>
          <p:spPr>
            <a:xfrm>
              <a:off x="7647223" y="3033636"/>
              <a:ext cx="583814" cy="369332"/>
            </a:xfrm>
            <a:prstGeom prst="rect">
              <a:avLst/>
            </a:prstGeom>
            <a:noFill/>
          </p:spPr>
          <p:txBody>
            <a:bodyPr wrap="none" rtlCol="0">
              <a:spAutoFit/>
            </a:bodyPr>
            <a:lstStyle/>
            <a:p>
              <a:r>
                <a:rPr lang="en-US" dirty="0">
                  <a:solidFill>
                    <a:srgbClr val="0070C0"/>
                  </a:solidFill>
                </a:rPr>
                <a:t>68%</a:t>
              </a:r>
            </a:p>
          </p:txBody>
        </p:sp>
        <p:sp>
          <p:nvSpPr>
            <p:cNvPr id="11" name="TextBox 10">
              <a:extLst>
                <a:ext uri="{FF2B5EF4-FFF2-40B4-BE49-F238E27FC236}">
                  <a16:creationId xmlns:a16="http://schemas.microsoft.com/office/drawing/2014/main" id="{03EB3000-C21E-6841-A27D-45864147660C}"/>
                </a:ext>
              </a:extLst>
            </p:cNvPr>
            <p:cNvSpPr txBox="1"/>
            <p:nvPr/>
          </p:nvSpPr>
          <p:spPr>
            <a:xfrm>
              <a:off x="7820937" y="3567530"/>
              <a:ext cx="583814" cy="369332"/>
            </a:xfrm>
            <a:prstGeom prst="rect">
              <a:avLst/>
            </a:prstGeom>
            <a:noFill/>
          </p:spPr>
          <p:txBody>
            <a:bodyPr wrap="none" rtlCol="0">
              <a:spAutoFit/>
            </a:bodyPr>
            <a:lstStyle/>
            <a:p>
              <a:r>
                <a:rPr lang="en-US" dirty="0">
                  <a:solidFill>
                    <a:srgbClr val="0070C0"/>
                  </a:solidFill>
                </a:rPr>
                <a:t>95%</a:t>
              </a:r>
            </a:p>
          </p:txBody>
        </p:sp>
        <p:cxnSp>
          <p:nvCxnSpPr>
            <p:cNvPr id="5" name="Straight Connector 4">
              <a:extLst>
                <a:ext uri="{FF2B5EF4-FFF2-40B4-BE49-F238E27FC236}">
                  <a16:creationId xmlns:a16="http://schemas.microsoft.com/office/drawing/2014/main" id="{7816EFD6-72EA-534D-8BEC-248A4B4CAD3F}"/>
                </a:ext>
              </a:extLst>
            </p:cNvPr>
            <p:cNvCxnSpPr>
              <a:cxnSpLocks/>
              <a:stCxn id="3" idx="1"/>
            </p:cNvCxnSpPr>
            <p:nvPr/>
          </p:nvCxnSpPr>
          <p:spPr>
            <a:xfrm flipH="1">
              <a:off x="7341705" y="3218302"/>
              <a:ext cx="305518" cy="187506"/>
            </a:xfrm>
            <a:prstGeom prst="line">
              <a:avLst/>
            </a:prstGeom>
            <a:ln>
              <a:headEnd type="none" w="med" len="med"/>
              <a:tailEnd type="triangle" w="lg" len="lg"/>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06F566C-9956-004A-879F-D16B1F90142E}"/>
                </a:ext>
              </a:extLst>
            </p:cNvPr>
            <p:cNvPicPr>
              <a:picLocks noChangeAspect="1"/>
            </p:cNvPicPr>
            <p:nvPr/>
          </p:nvPicPr>
          <p:blipFill>
            <a:blip r:embed="rId6"/>
            <a:stretch>
              <a:fillRect/>
            </a:stretch>
          </p:blipFill>
          <p:spPr>
            <a:xfrm>
              <a:off x="7379806" y="3766928"/>
              <a:ext cx="533400" cy="419100"/>
            </a:xfrm>
            <a:prstGeom prst="rect">
              <a:avLst/>
            </a:prstGeom>
          </p:spPr>
        </p:pic>
      </p:grpSp>
      <p:pic>
        <p:nvPicPr>
          <p:cNvPr id="15" name="Picture 14">
            <a:extLst>
              <a:ext uri="{FF2B5EF4-FFF2-40B4-BE49-F238E27FC236}">
                <a16:creationId xmlns:a16="http://schemas.microsoft.com/office/drawing/2014/main" id="{A0F78E49-AAD9-1743-BF9B-155AF98CEFC0}"/>
              </a:ext>
            </a:extLst>
          </p:cNvPr>
          <p:cNvPicPr>
            <a:picLocks noChangeAspect="1"/>
          </p:cNvPicPr>
          <p:nvPr/>
        </p:nvPicPr>
        <p:blipFill>
          <a:blip r:embed="rId7"/>
          <a:stretch>
            <a:fillRect/>
          </a:stretch>
        </p:blipFill>
        <p:spPr>
          <a:xfrm>
            <a:off x="4754880" y="2103120"/>
            <a:ext cx="4116350" cy="2926080"/>
          </a:xfrm>
          <a:prstGeom prst="rect">
            <a:avLst/>
          </a:prstGeom>
        </p:spPr>
      </p:pic>
      <p:sp>
        <p:nvSpPr>
          <p:cNvPr id="10" name="TextBox 9">
            <a:extLst>
              <a:ext uri="{FF2B5EF4-FFF2-40B4-BE49-F238E27FC236}">
                <a16:creationId xmlns:a16="http://schemas.microsoft.com/office/drawing/2014/main" id="{44A72272-46DC-7045-AB14-0C3CD39EFA3F}"/>
              </a:ext>
            </a:extLst>
          </p:cNvPr>
          <p:cNvSpPr txBox="1"/>
          <p:nvPr/>
        </p:nvSpPr>
        <p:spPr>
          <a:xfrm>
            <a:off x="439838" y="833377"/>
            <a:ext cx="8508098" cy="2092881"/>
          </a:xfrm>
          <a:prstGeom prst="rect">
            <a:avLst/>
          </a:prstGeom>
          <a:noFill/>
        </p:spPr>
        <p:txBody>
          <a:bodyPr wrap="none" rtlCol="0">
            <a:spAutoFit/>
          </a:bodyPr>
          <a:lstStyle/>
          <a:p>
            <a:pPr marL="194310" indent="-194310">
              <a:spcBef>
                <a:spcPts val="300"/>
              </a:spcBef>
              <a:spcAft>
                <a:spcPts val="300"/>
              </a:spcAft>
              <a:buFont typeface="Arial" panose="020B0604020202020204" pitchFamily="34" charset="0"/>
              <a:buChar char="•"/>
            </a:pPr>
            <a:r>
              <a:rPr lang="en-US" sz="2000" dirty="0" err="1"/>
              <a:t>pr</a:t>
            </a:r>
            <a:r>
              <a:rPr lang="en-US" sz="2000" dirty="0"/>
              <a:t>(A, B | C) “joint probability (density) of A and B given C” (</a:t>
            </a:r>
            <a:r>
              <a:rPr lang="en-US" sz="2000" i="1" dirty="0"/>
              <a:t>contingent</a:t>
            </a:r>
            <a:r>
              <a:rPr lang="en-US" sz="2000" dirty="0"/>
              <a:t> on C)</a:t>
            </a:r>
          </a:p>
          <a:p>
            <a:pPr marL="194310" indent="-194310">
              <a:spcAft>
                <a:spcPts val="300"/>
              </a:spcAft>
              <a:buFont typeface="Arial" panose="020B0604020202020204" pitchFamily="34" charset="0"/>
              <a:buChar char="•"/>
            </a:pPr>
            <a:r>
              <a:rPr lang="en-US" sz="2000" dirty="0"/>
              <a:t>A, B, C can be observables, parameters, uncertainties, propositions, models, …</a:t>
            </a:r>
          </a:p>
          <a:p>
            <a:pPr marL="194310" indent="-194310">
              <a:spcAft>
                <a:spcPts val="300"/>
              </a:spcAft>
              <a:buFont typeface="Arial" panose="020B0604020202020204" pitchFamily="34" charset="0"/>
              <a:buChar char="•"/>
            </a:pPr>
            <a:r>
              <a:rPr lang="en-US" sz="2000" dirty="0">
                <a:solidFill>
                  <a:srgbClr val="0070C0"/>
                </a:solidFill>
              </a:rPr>
              <a:t>cf. quantum mechanics |</a:t>
            </a:r>
            <a:r>
              <a:rPr lang="en-US" sz="2000" dirty="0" err="1">
                <a:solidFill>
                  <a:srgbClr val="0070C0"/>
                </a:solidFill>
              </a:rPr>
              <a:t>ψ</a:t>
            </a:r>
            <a:r>
              <a:rPr lang="en-US" sz="2000" dirty="0">
                <a:solidFill>
                  <a:srgbClr val="0070C0"/>
                </a:solidFill>
              </a:rPr>
              <a:t>(x, y)|</a:t>
            </a:r>
            <a:r>
              <a:rPr lang="en-US" sz="2000" baseline="30000" dirty="0">
                <a:solidFill>
                  <a:srgbClr val="0070C0"/>
                </a:solidFill>
              </a:rPr>
              <a:t>2  </a:t>
            </a:r>
            <a:r>
              <a:rPr lang="en-US" sz="2000" dirty="0">
                <a:solidFill>
                  <a:srgbClr val="0070C0"/>
                </a:solidFill>
              </a:rPr>
              <a:t>or |</a:t>
            </a:r>
            <a:r>
              <a:rPr lang="en-US" sz="2000" dirty="0" err="1">
                <a:solidFill>
                  <a:srgbClr val="0070C0"/>
                </a:solidFill>
              </a:rPr>
              <a:t>ψ</a:t>
            </a:r>
            <a:r>
              <a:rPr lang="en-US" sz="2000" dirty="0">
                <a:solidFill>
                  <a:srgbClr val="0070C0"/>
                </a:solidFill>
              </a:rPr>
              <a:t>(x)|</a:t>
            </a:r>
            <a:r>
              <a:rPr lang="en-US" sz="2000" baseline="30000" dirty="0">
                <a:solidFill>
                  <a:srgbClr val="0070C0"/>
                </a:solidFill>
              </a:rPr>
              <a:t>2 </a:t>
            </a:r>
            <a:r>
              <a:rPr lang="en-US" sz="2000" dirty="0">
                <a:solidFill>
                  <a:srgbClr val="0070C0"/>
                </a:solidFill>
              </a:rPr>
              <a:t>= ∫ |</a:t>
            </a:r>
            <a:r>
              <a:rPr lang="en-US" sz="2000" dirty="0" err="1">
                <a:solidFill>
                  <a:srgbClr val="0070C0"/>
                </a:solidFill>
              </a:rPr>
              <a:t>ψ</a:t>
            </a:r>
            <a:r>
              <a:rPr lang="en-US" sz="2000" dirty="0">
                <a:solidFill>
                  <a:srgbClr val="0070C0"/>
                </a:solidFill>
              </a:rPr>
              <a:t>(x, y)|</a:t>
            </a:r>
            <a:r>
              <a:rPr lang="en-US" sz="2000" baseline="30000" dirty="0">
                <a:solidFill>
                  <a:srgbClr val="0070C0"/>
                </a:solidFill>
              </a:rPr>
              <a:t>2 </a:t>
            </a:r>
            <a:r>
              <a:rPr lang="en-US" sz="2000" dirty="0" err="1">
                <a:solidFill>
                  <a:srgbClr val="0070C0"/>
                </a:solidFill>
              </a:rPr>
              <a:t>dy</a:t>
            </a:r>
            <a:r>
              <a:rPr lang="en-US" sz="2000" dirty="0">
                <a:solidFill>
                  <a:srgbClr val="0070C0"/>
                </a:solidFill>
              </a:rPr>
              <a:t> (</a:t>
            </a:r>
            <a:r>
              <a:rPr lang="en-US" sz="2000" i="1" dirty="0">
                <a:solidFill>
                  <a:srgbClr val="0070C0"/>
                </a:solidFill>
              </a:rPr>
              <a:t>marginalization</a:t>
            </a:r>
            <a:r>
              <a:rPr lang="en-US" sz="2000" dirty="0">
                <a:solidFill>
                  <a:srgbClr val="0070C0"/>
                </a:solidFill>
              </a:rPr>
              <a:t>)</a:t>
            </a:r>
          </a:p>
          <a:p>
            <a:pPr marL="194310" indent="-194310">
              <a:spcAft>
                <a:spcPts val="300"/>
              </a:spcAft>
              <a:buFont typeface="Arial" panose="020B0604020202020204" pitchFamily="34" charset="0"/>
              <a:buChar char="•"/>
            </a:pPr>
            <a:r>
              <a:rPr lang="en-US" sz="2000" dirty="0"/>
              <a:t>Bayesian confidence (credible) interval:</a:t>
            </a:r>
            <a:br>
              <a:rPr lang="en-US" sz="2000" dirty="0"/>
            </a:br>
            <a:r>
              <a:rPr lang="en-US" sz="2000" dirty="0"/>
              <a:t> </a:t>
            </a:r>
          </a:p>
          <a:p>
            <a:pPr>
              <a:spcAft>
                <a:spcPts val="300"/>
              </a:spcAft>
            </a:pPr>
            <a:r>
              <a:rPr lang="en-US" sz="2000" baseline="30000" dirty="0"/>
              <a:t> </a:t>
            </a:r>
            <a:endParaRPr lang="en-US" sz="2000" dirty="0"/>
          </a:p>
        </p:txBody>
      </p:sp>
      <p:pic>
        <p:nvPicPr>
          <p:cNvPr id="18" name="Picture 17">
            <a:extLst>
              <a:ext uri="{FF2B5EF4-FFF2-40B4-BE49-F238E27FC236}">
                <a16:creationId xmlns:a16="http://schemas.microsoft.com/office/drawing/2014/main" id="{9F59A305-3F9F-B644-968B-806E803F313F}"/>
              </a:ext>
            </a:extLst>
          </p:cNvPr>
          <p:cNvPicPr>
            <a:picLocks noChangeAspect="1"/>
          </p:cNvPicPr>
          <p:nvPr/>
        </p:nvPicPr>
        <p:blipFill>
          <a:blip r:embed="rId8"/>
          <a:stretch>
            <a:fillRect/>
          </a:stretch>
        </p:blipFill>
        <p:spPr>
          <a:xfrm>
            <a:off x="874884" y="2173593"/>
            <a:ext cx="3606834" cy="398157"/>
          </a:xfrm>
          <a:prstGeom prst="rect">
            <a:avLst/>
          </a:prstGeom>
        </p:spPr>
      </p:pic>
    </p:spTree>
    <p:extLst>
      <p:ext uri="{BB962C8B-B14F-4D97-AF65-F5344CB8AC3E}">
        <p14:creationId xmlns:p14="http://schemas.microsoft.com/office/powerpoint/2010/main" val="398226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64824</TotalTime>
  <Words>6290</Words>
  <Application>Microsoft Macintosh PowerPoint</Application>
  <PresentationFormat>On-screen Show (16:9)</PresentationFormat>
  <Paragraphs>559</Paragraphs>
  <Slides>49</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Helvetica</vt:lpstr>
      <vt:lpstr>HelveticaNeue</vt:lpstr>
      <vt:lpstr>STIXGeneral</vt:lpstr>
      <vt:lpstr>Times New Roman</vt:lpstr>
      <vt:lpstr>Office Theme</vt:lpstr>
      <vt:lpstr>PowerPoint Presentation</vt:lpstr>
      <vt:lpstr>Outline</vt:lpstr>
      <vt:lpstr>Outline</vt:lpstr>
      <vt:lpstr>Precision era of nuclear physics: 6-8 years ago</vt:lpstr>
      <vt:lpstr>Inspiration from PRA for nuclear theory error bars</vt:lpstr>
      <vt:lpstr>History of ISNET movement [https://isnet-series.github.io/]</vt:lpstr>
      <vt:lpstr>Outline</vt:lpstr>
      <vt:lpstr>Types of theory error</vt:lpstr>
      <vt:lpstr>State of knowledge as probability distributions (pdfs)</vt:lpstr>
      <vt:lpstr>State of knowledge as probability distributions (pdfs)</vt:lpstr>
      <vt:lpstr>Projected posterior pdfs as a diagnostic tool</vt:lpstr>
      <vt:lpstr>PowerPoint Presentation</vt:lpstr>
      <vt:lpstr>Projected posterior pdfs as a diagnostic tool</vt:lpstr>
      <vt:lpstr>State of knowledge as probability distributions (pdfs)</vt:lpstr>
      <vt:lpstr>State of knowledge as probability distributions (pdfs)</vt:lpstr>
      <vt:lpstr>State of knowledge as probability distributions (pdfs)</vt:lpstr>
      <vt:lpstr>State of knowledge as probability distributions (pdfs)</vt:lpstr>
      <vt:lpstr>Bayes’s Theorem: How to update knowledge in PDFs</vt:lpstr>
      <vt:lpstr>PowerPoint Presentation</vt:lpstr>
      <vt:lpstr>PowerPoint Presentation</vt:lpstr>
      <vt:lpstr>PowerPoint Presentation</vt:lpstr>
      <vt:lpstr>PowerPoint Presentation</vt:lpstr>
      <vt:lpstr>PowerPoint Presentation</vt:lpstr>
      <vt:lpstr>Correlations with nearby points: Gaussian processes (GPs)</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More frontiers in nuclear theory UQ</vt:lpstr>
      <vt:lpstr>PowerPoint Presentation</vt:lpstr>
      <vt:lpstr>PowerPoint Presentation</vt:lpstr>
      <vt:lpstr>PowerPoint Presentation</vt:lpstr>
      <vt:lpstr>PowerPoint Presentation</vt:lpstr>
      <vt:lpstr>Effect of including truncation errors in parameter estimation</vt:lpstr>
      <vt:lpstr>State of knowledge as probability distributions (pdfs)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Dick</dc:creator>
  <cp:lastModifiedBy>Furnstahl, Dick</cp:lastModifiedBy>
  <cp:revision>673</cp:revision>
  <dcterms:created xsi:type="dcterms:W3CDTF">2018-04-13T02:23:48Z</dcterms:created>
  <dcterms:modified xsi:type="dcterms:W3CDTF">2020-05-23T12:51:19Z</dcterms:modified>
</cp:coreProperties>
</file>